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23"/>
  </p:notesMasterIdLst>
  <p:sldIdLst>
    <p:sldId id="256" r:id="rId5"/>
    <p:sldId id="438" r:id="rId6"/>
    <p:sldId id="446" r:id="rId7"/>
    <p:sldId id="263" r:id="rId8"/>
    <p:sldId id="262" r:id="rId9"/>
    <p:sldId id="260" r:id="rId10"/>
    <p:sldId id="258" r:id="rId11"/>
    <p:sldId id="257" r:id="rId12"/>
    <p:sldId id="264" r:id="rId13"/>
    <p:sldId id="439" r:id="rId14"/>
    <p:sldId id="272" r:id="rId15"/>
    <p:sldId id="266" r:id="rId16"/>
    <p:sldId id="267" r:id="rId17"/>
    <p:sldId id="442" r:id="rId18"/>
    <p:sldId id="270" r:id="rId19"/>
    <p:sldId id="443" r:id="rId20"/>
    <p:sldId id="444" r:id="rId21"/>
    <p:sldId id="259" r:id="rId22"/>
  </p:sldIdLst>
  <p:sldSz cx="9144000" cy="6858000" type="screen4x3"/>
  <p:notesSz cx="9926638" cy="14355763"/>
  <p:embeddedFontLst>
    <p:embeddedFont>
      <p:font typeface="Neucha" panose="02000506020000020003" pitchFamily="50" charset="0"/>
      <p:regular r:id="rId24"/>
    </p:embeddedFont>
    <p:embeddedFont>
      <p:font typeface="Times New Normal" pitchFamily="2" charset="0"/>
      <p:regular r:id="rId25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DD3"/>
    <a:srgbClr val="E1D1BF"/>
    <a:srgbClr val="FFFFFF"/>
    <a:srgbClr val="90C2CD"/>
    <a:srgbClr val="231F20"/>
    <a:srgbClr val="C4D08E"/>
    <a:srgbClr val="F598A2"/>
    <a:srgbClr val="B0B4C0"/>
    <a:srgbClr val="555B6C"/>
    <a:srgbClr val="A37A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945" autoAdjust="0"/>
    <p:restoredTop sz="82082" autoAdjust="0"/>
  </p:normalViewPr>
  <p:slideViewPr>
    <p:cSldViewPr snapToGrid="0">
      <p:cViewPr varScale="1">
        <p:scale>
          <a:sx n="91" d="100"/>
          <a:sy n="91" d="100"/>
        </p:scale>
        <p:origin x="1782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2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1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notesMaster" Target="notesMasters/notesMaster1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 Foulk" userId="6b8065ea-5ce7-49fc-a5d6-3f94da998148" providerId="ADAL" clId="{342604E1-BD02-4F37-8C63-5AC8ABB43A08}"/>
    <pc:docChg chg="delSld">
      <pc:chgData name="C Foulk" userId="6b8065ea-5ce7-49fc-a5d6-3f94da998148" providerId="ADAL" clId="{342604E1-BD02-4F37-8C63-5AC8ABB43A08}" dt="2026-02-13T11:16:28.272" v="0" actId="47"/>
      <pc:docMkLst>
        <pc:docMk/>
      </pc:docMkLst>
      <pc:sldChg chg="del">
        <pc:chgData name="C Foulk" userId="6b8065ea-5ce7-49fc-a5d6-3f94da998148" providerId="ADAL" clId="{342604E1-BD02-4F37-8C63-5AC8ABB43A08}" dt="2026-02-13T11:16:28.272" v="0" actId="47"/>
        <pc:sldMkLst>
          <pc:docMk/>
          <pc:sldMk cId="3964472129" sldId="445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720282"/>
          </a:xfrm>
          <a:prstGeom prst="rect">
            <a:avLst/>
          </a:prstGeom>
        </p:spPr>
        <p:txBody>
          <a:bodyPr vert="horz" lIns="132762" tIns="66381" rIns="132762" bIns="66381" rtlCol="0"/>
          <a:lstStyle>
            <a:lvl1pPr algn="l">
              <a:defRPr sz="17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720282"/>
          </a:xfrm>
          <a:prstGeom prst="rect">
            <a:avLst/>
          </a:prstGeom>
        </p:spPr>
        <p:txBody>
          <a:bodyPr vert="horz" lIns="132762" tIns="66381" rIns="132762" bIns="66381" rtlCol="0"/>
          <a:lstStyle>
            <a:lvl1pPr algn="r">
              <a:defRPr sz="1700"/>
            </a:lvl1pPr>
          </a:lstStyle>
          <a:p>
            <a:fld id="{A3BDCC55-44C0-4E0E-AEDE-262C14268407}" type="datetimeFigureOut">
              <a:rPr lang="en-GB" smtClean="0"/>
              <a:t>13/02/2026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733550" y="1795463"/>
            <a:ext cx="6459538" cy="48434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762" tIns="66381" rIns="132762" bIns="66381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665" y="6908710"/>
            <a:ext cx="7941310" cy="5652582"/>
          </a:xfrm>
          <a:prstGeom prst="rect">
            <a:avLst/>
          </a:prstGeom>
        </p:spPr>
        <p:txBody>
          <a:bodyPr vert="horz" lIns="132762" tIns="66381" rIns="132762" bIns="66381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13635485"/>
            <a:ext cx="4301543" cy="720280"/>
          </a:xfrm>
          <a:prstGeom prst="rect">
            <a:avLst/>
          </a:prstGeom>
        </p:spPr>
        <p:txBody>
          <a:bodyPr vert="horz" lIns="132762" tIns="66381" rIns="132762" bIns="66381" rtlCol="0" anchor="b"/>
          <a:lstStyle>
            <a:lvl1pPr algn="l">
              <a:defRPr sz="17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799" y="13635485"/>
            <a:ext cx="4301543" cy="720280"/>
          </a:xfrm>
          <a:prstGeom prst="rect">
            <a:avLst/>
          </a:prstGeom>
        </p:spPr>
        <p:txBody>
          <a:bodyPr vert="horz" lIns="132762" tIns="66381" rIns="132762" bIns="66381" rtlCol="0" anchor="b"/>
          <a:lstStyle>
            <a:lvl1pPr algn="r">
              <a:defRPr sz="1700"/>
            </a:lvl1pPr>
          </a:lstStyle>
          <a:p>
            <a:fld id="{71E2E519-10DF-4117-BBF2-78331E2241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22854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2E519-10DF-4117-BBF2-78331E2241D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1518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2E519-10DF-4117-BBF2-78331E2241D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81904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GB" sz="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2E519-10DF-4117-BBF2-78331E2241D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6984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33550" y="1795463"/>
            <a:ext cx="6459538" cy="48434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2E519-10DF-4117-BBF2-78331E2241D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2432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2E519-10DF-4117-BBF2-78331E2241D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4511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2E519-10DF-4117-BBF2-78331E2241D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3060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2E519-10DF-4117-BBF2-78331E2241D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9984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2E519-10DF-4117-BBF2-78331E2241DC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005882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br>
              <a:rPr lang="en-GB" sz="1200" dirty="0"/>
            </a:b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2E519-10DF-4117-BBF2-78331E2241D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6549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br>
              <a:rPr lang="en-GB" sz="1200" dirty="0"/>
            </a:br>
            <a:endParaRPr lang="en-GB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2E519-10DF-4117-BBF2-78331E2241DC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06674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33550" y="1795463"/>
            <a:ext cx="6459538" cy="48434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2E519-10DF-4117-BBF2-78331E2241DC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10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33550" y="1795463"/>
            <a:ext cx="6459538" cy="48434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2E519-10DF-4117-BBF2-78331E2241DC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91750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33550" y="1795463"/>
            <a:ext cx="6459538" cy="48434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2E519-10DF-4117-BBF2-78331E2241D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6348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33550" y="1795463"/>
            <a:ext cx="6459538" cy="48434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2E519-10DF-4117-BBF2-78331E2241DC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6301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2E519-10DF-4117-BBF2-78331E2241DC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5741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33550" y="1795463"/>
            <a:ext cx="6459538" cy="48434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2E519-10DF-4117-BBF2-78331E2241DC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6743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733550" y="1795463"/>
            <a:ext cx="6459538" cy="4843462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2E519-10DF-4117-BBF2-78331E2241DC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4489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E2E519-10DF-4117-BBF2-78331E2241DC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0578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Shape&#10;&#10;Description automatically generated">
            <a:extLst>
              <a:ext uri="{FF2B5EF4-FFF2-40B4-BE49-F238E27FC236}">
                <a16:creationId xmlns:a16="http://schemas.microsoft.com/office/drawing/2014/main" id="{D3422252-5F00-4669-9F5D-AE6DADF0447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1197283">
            <a:off x="230773" y="4016612"/>
            <a:ext cx="9070610" cy="6858000"/>
          </a:xfrm>
          <a:prstGeom prst="rect">
            <a:avLst/>
          </a:prstGeom>
        </p:spPr>
      </p:pic>
      <p:pic>
        <p:nvPicPr>
          <p:cNvPr id="18" name="Picture 17" descr="A black and white image of a person's face&#10;&#10;Description automatically generated with medium confidence">
            <a:extLst>
              <a:ext uri="{FF2B5EF4-FFF2-40B4-BE49-F238E27FC236}">
                <a16:creationId xmlns:a16="http://schemas.microsoft.com/office/drawing/2014/main" id="{CF305F0B-579C-4890-BA2E-C2DA430795A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877" y="-169068"/>
            <a:ext cx="4429125" cy="6265068"/>
          </a:xfrm>
          <a:prstGeom prst="rect">
            <a:avLst/>
          </a:prstGeom>
        </p:spPr>
      </p:pic>
      <p:sp>
        <p:nvSpPr>
          <p:cNvPr id="19" name="Title Placeholder 1">
            <a:extLst>
              <a:ext uri="{FF2B5EF4-FFF2-40B4-BE49-F238E27FC236}">
                <a16:creationId xmlns:a16="http://schemas.microsoft.com/office/drawing/2014/main" id="{488DA1CC-88D4-4581-B149-4341C50491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68580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Title</a:t>
            </a:r>
          </a:p>
        </p:txBody>
      </p:sp>
      <p:pic>
        <p:nvPicPr>
          <p:cNvPr id="20" name="Picture 19" descr="Logo&#10;&#10;Description automatically generated">
            <a:extLst>
              <a:ext uri="{FF2B5EF4-FFF2-40B4-BE49-F238E27FC236}">
                <a16:creationId xmlns:a16="http://schemas.microsoft.com/office/drawing/2014/main" id="{594D9A38-1984-4513-8A03-63BCAA556F3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929" y="5377934"/>
            <a:ext cx="1178784" cy="1178784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D7DE89B3-D417-4558-B681-8E71D42CC710}"/>
              </a:ext>
            </a:extLst>
          </p:cNvPr>
          <p:cNvSpPr txBox="1"/>
          <p:nvPr userDrawn="1"/>
        </p:nvSpPr>
        <p:spPr>
          <a:xfrm>
            <a:off x="1680520" y="5377934"/>
            <a:ext cx="3968726" cy="11787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700" dirty="0">
                <a:solidFill>
                  <a:schemeClr val="bg1"/>
                </a:solidFill>
                <a:latin typeface="Times New Normal" pitchFamily="2" charset="0"/>
              </a:rPr>
              <a:t>The Fernwood School</a:t>
            </a:r>
            <a:br>
              <a:rPr lang="en-GB" sz="2800" dirty="0">
                <a:solidFill>
                  <a:schemeClr val="bg1"/>
                </a:solidFill>
                <a:latin typeface="Times New Normal" pitchFamily="2" charset="0"/>
              </a:rPr>
            </a:br>
            <a:r>
              <a:rPr lang="en-GB" sz="1220" b="1" dirty="0">
                <a:solidFill>
                  <a:srgbClr val="B0AAAB"/>
                </a:solidFill>
                <a:latin typeface="+mj-lt"/>
              </a:rPr>
              <a:t>High Achievement With Care and Discipline for All</a:t>
            </a:r>
            <a:br>
              <a:rPr lang="en-GB" sz="1120" dirty="0">
                <a:solidFill>
                  <a:srgbClr val="81797B"/>
                </a:solidFill>
                <a:latin typeface="Times New Normal" pitchFamily="2" charset="0"/>
              </a:rPr>
            </a:br>
            <a:br>
              <a:rPr lang="en-GB" sz="1120" dirty="0">
                <a:solidFill>
                  <a:srgbClr val="81797B"/>
                </a:solidFill>
                <a:latin typeface="Times New Normal" pitchFamily="2" charset="0"/>
              </a:rPr>
            </a:br>
            <a:r>
              <a:rPr lang="en-GB" sz="1000" dirty="0">
                <a:solidFill>
                  <a:srgbClr val="81797B"/>
                </a:solidFill>
                <a:latin typeface="+mj-lt"/>
              </a:rPr>
              <a:t>Goodwood Road, Wollaton, Nottingham, NG8 2FT</a:t>
            </a:r>
          </a:p>
          <a:p>
            <a:r>
              <a:rPr lang="en-GB" sz="1000" dirty="0">
                <a:solidFill>
                  <a:srgbClr val="81797B"/>
                </a:solidFill>
                <a:latin typeface="+mj-lt"/>
              </a:rPr>
              <a:t>Headteacher: Mr C Gell</a:t>
            </a:r>
            <a:endParaRPr lang="en-GB" sz="1120" dirty="0">
              <a:solidFill>
                <a:srgbClr val="81797B"/>
              </a:solidFill>
              <a:latin typeface="+mj-lt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DFCC3777-4FA0-49AE-A971-0AEF3B41DB39}"/>
              </a:ext>
            </a:extLst>
          </p:cNvPr>
          <p:cNvCxnSpPr/>
          <p:nvPr userDrawn="1"/>
        </p:nvCxnSpPr>
        <p:spPr>
          <a:xfrm>
            <a:off x="1778797" y="6096000"/>
            <a:ext cx="3026569" cy="0"/>
          </a:xfrm>
          <a:prstGeom prst="line">
            <a:avLst/>
          </a:prstGeom>
          <a:ln w="12700">
            <a:solidFill>
              <a:srgbClr val="B0AAA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80180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light&#10;&#10;Description automatically generated">
            <a:extLst>
              <a:ext uri="{FF2B5EF4-FFF2-40B4-BE49-F238E27FC236}">
                <a16:creationId xmlns:a16="http://schemas.microsoft.com/office/drawing/2014/main" id="{808A550B-DA85-413C-A0BE-5854F87B8E0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933874">
            <a:off x="3894204" y="962572"/>
            <a:ext cx="1346087" cy="9763844"/>
          </a:xfrm>
          <a:prstGeom prst="rect">
            <a:avLst/>
          </a:prstGeom>
        </p:spPr>
      </p:pic>
      <p:pic>
        <p:nvPicPr>
          <p:cNvPr id="18" name="Picture 17" descr="A black and white image of a person's face&#10;&#10;Description automatically generated with medium confidence">
            <a:extLst>
              <a:ext uri="{FF2B5EF4-FFF2-40B4-BE49-F238E27FC236}">
                <a16:creationId xmlns:a16="http://schemas.microsoft.com/office/drawing/2014/main" id="{CF305F0B-579C-4890-BA2E-C2DA430795A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877" y="-169068"/>
            <a:ext cx="4429125" cy="6265068"/>
          </a:xfrm>
          <a:prstGeom prst="rect">
            <a:avLst/>
          </a:prstGeom>
        </p:spPr>
      </p:pic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26455F84-E043-49D2-8500-0A267E968E39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88926" y="320676"/>
            <a:ext cx="8486775" cy="5514068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71A2F0B-2A45-4E35-AB2B-9D7942A43ED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671890" y="6096000"/>
            <a:ext cx="5103812" cy="490538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>
                <a:solidFill>
                  <a:srgbClr val="D7D6D7"/>
                </a:solidFill>
                <a:latin typeface="Times New Normal" pitchFamily="2" charset="0"/>
              </a:defRPr>
            </a:lvl1pPr>
            <a:lvl2pPr marL="457200" indent="0" algn="r">
              <a:buNone/>
              <a:defRPr>
                <a:solidFill>
                  <a:srgbClr val="D7D6D7"/>
                </a:solidFill>
                <a:latin typeface="Times New Normal" pitchFamily="2" charset="0"/>
              </a:defRPr>
            </a:lvl2pPr>
            <a:lvl3pPr marL="914400" indent="0" algn="r">
              <a:buNone/>
              <a:defRPr>
                <a:solidFill>
                  <a:srgbClr val="D7D6D7"/>
                </a:solidFill>
                <a:latin typeface="Times New Normal" pitchFamily="2" charset="0"/>
              </a:defRPr>
            </a:lvl3pPr>
            <a:lvl4pPr marL="1371600" indent="0" algn="r">
              <a:buNone/>
              <a:defRPr>
                <a:solidFill>
                  <a:srgbClr val="D7D6D7"/>
                </a:solidFill>
                <a:latin typeface="Times New Normal" pitchFamily="2" charset="0"/>
              </a:defRPr>
            </a:lvl4pPr>
            <a:lvl5pPr marL="1828800" indent="0" algn="r">
              <a:buNone/>
              <a:defRPr>
                <a:solidFill>
                  <a:srgbClr val="D7D6D7"/>
                </a:solidFill>
                <a:latin typeface="Times New Normal" pitchFamily="2" charset="0"/>
              </a:defRPr>
            </a:lvl5pPr>
          </a:lstStyle>
          <a:p>
            <a:pPr lvl="0"/>
            <a:r>
              <a:rPr lang="en-US" dirty="0"/>
              <a:t>Caption of Image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9791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95185FA-09E5-499B-87AF-29BAA1B873A4}"/>
              </a:ext>
            </a:extLst>
          </p:cNvPr>
          <p:cNvSpPr/>
          <p:nvPr userDrawn="1"/>
        </p:nvSpPr>
        <p:spPr>
          <a:xfrm>
            <a:off x="0" y="1050596"/>
            <a:ext cx="8515350" cy="5807409"/>
          </a:xfrm>
          <a:prstGeom prst="roundRect">
            <a:avLst>
              <a:gd name="adj" fmla="val 13590"/>
            </a:avLst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855C157A-5555-4D70-81DA-51FB07D991C6}"/>
              </a:ext>
            </a:extLst>
          </p:cNvPr>
          <p:cNvSpPr/>
          <p:nvPr userDrawn="1"/>
        </p:nvSpPr>
        <p:spPr>
          <a:xfrm>
            <a:off x="-8711" y="1050596"/>
            <a:ext cx="6993712" cy="5807409"/>
          </a:xfrm>
          <a:prstGeom prst="roundRect">
            <a:avLst>
              <a:gd name="adj" fmla="val 0"/>
            </a:avLst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800" dirty="0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2A0B93E9-1247-4917-908E-D91789E5DF24}"/>
              </a:ext>
            </a:extLst>
          </p:cNvPr>
          <p:cNvSpPr/>
          <p:nvPr userDrawn="1"/>
        </p:nvSpPr>
        <p:spPr>
          <a:xfrm>
            <a:off x="5867402" y="2476500"/>
            <a:ext cx="2656663" cy="4381500"/>
          </a:xfrm>
          <a:prstGeom prst="roundRect">
            <a:avLst>
              <a:gd name="adj" fmla="val 0"/>
            </a:avLst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3000" y="104792"/>
            <a:ext cx="7090956" cy="830143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4000">
                <a:solidFill>
                  <a:srgbClr val="D7D6D7"/>
                </a:solidFill>
                <a:latin typeface="Times New Normal" pitchFamily="2" charset="0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8F7FCE1-E5E9-47B0-89AA-01B31538C0D1}"/>
              </a:ext>
            </a:extLst>
          </p:cNvPr>
          <p:cNvSpPr/>
          <p:nvPr userDrawn="1"/>
        </p:nvSpPr>
        <p:spPr>
          <a:xfrm>
            <a:off x="4455889" y="2670635"/>
            <a:ext cx="4055477" cy="4187371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pic>
        <p:nvPicPr>
          <p:cNvPr id="14" name="Picture 13" descr="Logo&#10;&#10;Description automatically generated">
            <a:extLst>
              <a:ext uri="{FF2B5EF4-FFF2-40B4-BE49-F238E27FC236}">
                <a16:creationId xmlns:a16="http://schemas.microsoft.com/office/drawing/2014/main" id="{20A20944-831C-433C-91C2-BAC7C896B35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678" y="136524"/>
            <a:ext cx="711418" cy="711418"/>
          </a:xfrm>
          <a:prstGeom prst="rect">
            <a:avLst/>
          </a:prstGeom>
        </p:spPr>
      </p:pic>
      <p:pic>
        <p:nvPicPr>
          <p:cNvPr id="9" name="Picture 8" descr="A black and white image of a person's face&#10;&#10;Description automatically generated with medium confidence">
            <a:extLst>
              <a:ext uri="{FF2B5EF4-FFF2-40B4-BE49-F238E27FC236}">
                <a16:creationId xmlns:a16="http://schemas.microsoft.com/office/drawing/2014/main" id="{809A49D6-918B-44E1-9D41-296A59EB54A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15" y="-128585"/>
            <a:ext cx="1506115" cy="2130423"/>
          </a:xfrm>
          <a:prstGeom prst="rect">
            <a:avLst/>
          </a:prstGeom>
        </p:spPr>
      </p:pic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2FF70DBF-1B2A-49E8-A66E-4C3F67A5062D}"/>
              </a:ext>
            </a:extLst>
          </p:cNvPr>
          <p:cNvSpPr/>
          <p:nvPr userDrawn="1"/>
        </p:nvSpPr>
        <p:spPr>
          <a:xfrm>
            <a:off x="3" y="1050591"/>
            <a:ext cx="2656663" cy="4381500"/>
          </a:xfrm>
          <a:prstGeom prst="roundRect">
            <a:avLst>
              <a:gd name="adj" fmla="val 0"/>
            </a:avLst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03BC8C7-E902-4977-9D80-71BEDF838F7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03228" y="1529444"/>
            <a:ext cx="7339013" cy="502920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13" name="Picture 12" descr="A picture containing light&#10;&#10;Description automatically generated">
            <a:extLst>
              <a:ext uri="{FF2B5EF4-FFF2-40B4-BE49-F238E27FC236}">
                <a16:creationId xmlns:a16="http://schemas.microsoft.com/office/drawing/2014/main" id="{9A3D33A9-8A26-4F6C-BC96-8A7A1736E12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6965">
            <a:off x="7728883" y="-287920"/>
            <a:ext cx="1046948" cy="7435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554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Sub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95185FA-09E5-499B-87AF-29BAA1B873A4}"/>
              </a:ext>
            </a:extLst>
          </p:cNvPr>
          <p:cNvSpPr/>
          <p:nvPr userDrawn="1"/>
        </p:nvSpPr>
        <p:spPr>
          <a:xfrm>
            <a:off x="0" y="1050596"/>
            <a:ext cx="8515350" cy="5807409"/>
          </a:xfrm>
          <a:prstGeom prst="roundRect">
            <a:avLst>
              <a:gd name="adj" fmla="val 13590"/>
            </a:avLst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855C157A-5555-4D70-81DA-51FB07D991C6}"/>
              </a:ext>
            </a:extLst>
          </p:cNvPr>
          <p:cNvSpPr/>
          <p:nvPr userDrawn="1"/>
        </p:nvSpPr>
        <p:spPr>
          <a:xfrm>
            <a:off x="-8711" y="1050596"/>
            <a:ext cx="6993712" cy="5807409"/>
          </a:xfrm>
          <a:prstGeom prst="roundRect">
            <a:avLst>
              <a:gd name="adj" fmla="val 0"/>
            </a:avLst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800" dirty="0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2A0B93E9-1247-4917-908E-D91789E5DF24}"/>
              </a:ext>
            </a:extLst>
          </p:cNvPr>
          <p:cNvSpPr/>
          <p:nvPr userDrawn="1"/>
        </p:nvSpPr>
        <p:spPr>
          <a:xfrm>
            <a:off x="5867402" y="2476500"/>
            <a:ext cx="2656663" cy="4381500"/>
          </a:xfrm>
          <a:prstGeom prst="roundRect">
            <a:avLst>
              <a:gd name="adj" fmla="val 0"/>
            </a:avLst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3000" y="104792"/>
            <a:ext cx="7090956" cy="830143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4000">
                <a:solidFill>
                  <a:srgbClr val="D7D6D7"/>
                </a:solidFill>
                <a:latin typeface="Times New Normal" pitchFamily="2" charset="0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8F7FCE1-E5E9-47B0-89AA-01B31538C0D1}"/>
              </a:ext>
            </a:extLst>
          </p:cNvPr>
          <p:cNvSpPr/>
          <p:nvPr userDrawn="1"/>
        </p:nvSpPr>
        <p:spPr>
          <a:xfrm>
            <a:off x="4455889" y="2670635"/>
            <a:ext cx="4055477" cy="4187371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pic>
        <p:nvPicPr>
          <p:cNvPr id="14" name="Picture 13" descr="Logo&#10;&#10;Description automatically generated">
            <a:extLst>
              <a:ext uri="{FF2B5EF4-FFF2-40B4-BE49-F238E27FC236}">
                <a16:creationId xmlns:a16="http://schemas.microsoft.com/office/drawing/2014/main" id="{20A20944-831C-433C-91C2-BAC7C896B35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678" y="136524"/>
            <a:ext cx="711418" cy="711418"/>
          </a:xfrm>
          <a:prstGeom prst="rect">
            <a:avLst/>
          </a:prstGeom>
        </p:spPr>
      </p:pic>
      <p:pic>
        <p:nvPicPr>
          <p:cNvPr id="9" name="Picture 8" descr="A black and white image of a person's face&#10;&#10;Description automatically generated with medium confidence">
            <a:extLst>
              <a:ext uri="{FF2B5EF4-FFF2-40B4-BE49-F238E27FC236}">
                <a16:creationId xmlns:a16="http://schemas.microsoft.com/office/drawing/2014/main" id="{809A49D6-918B-44E1-9D41-296A59EB54A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15" y="-128585"/>
            <a:ext cx="1506115" cy="2130423"/>
          </a:xfrm>
          <a:prstGeom prst="rect">
            <a:avLst/>
          </a:prstGeom>
        </p:spPr>
      </p:pic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2FF70DBF-1B2A-49E8-A66E-4C3F67A5062D}"/>
              </a:ext>
            </a:extLst>
          </p:cNvPr>
          <p:cNvSpPr/>
          <p:nvPr userDrawn="1"/>
        </p:nvSpPr>
        <p:spPr>
          <a:xfrm>
            <a:off x="3" y="1050591"/>
            <a:ext cx="2656663" cy="4381500"/>
          </a:xfrm>
          <a:prstGeom prst="roundRect">
            <a:avLst>
              <a:gd name="adj" fmla="val 0"/>
            </a:avLst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02771" y="1402048"/>
            <a:ext cx="7339056" cy="614083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800" b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203BC8C7-E902-4977-9D80-71BEDF838F7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403228" y="2242462"/>
            <a:ext cx="7339013" cy="4316187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6" name="Picture 5" descr="A picture containing light&#10;&#10;Description automatically generated">
            <a:extLst>
              <a:ext uri="{FF2B5EF4-FFF2-40B4-BE49-F238E27FC236}">
                <a16:creationId xmlns:a16="http://schemas.microsoft.com/office/drawing/2014/main" id="{AF41DFD9-926E-48F2-829B-4BFBC36B844B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6965">
            <a:off x="7728883" y="-287920"/>
            <a:ext cx="1046948" cy="7435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2242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795185FA-09E5-499B-87AF-29BAA1B873A4}"/>
              </a:ext>
            </a:extLst>
          </p:cNvPr>
          <p:cNvSpPr/>
          <p:nvPr userDrawn="1"/>
        </p:nvSpPr>
        <p:spPr>
          <a:xfrm>
            <a:off x="0" y="1050596"/>
            <a:ext cx="8515350" cy="5807409"/>
          </a:xfrm>
          <a:prstGeom prst="roundRect">
            <a:avLst>
              <a:gd name="adj" fmla="val 13590"/>
            </a:avLst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855C157A-5555-4D70-81DA-51FB07D991C6}"/>
              </a:ext>
            </a:extLst>
          </p:cNvPr>
          <p:cNvSpPr/>
          <p:nvPr userDrawn="1"/>
        </p:nvSpPr>
        <p:spPr>
          <a:xfrm>
            <a:off x="-8711" y="1050596"/>
            <a:ext cx="6993712" cy="5807409"/>
          </a:xfrm>
          <a:prstGeom prst="roundRect">
            <a:avLst>
              <a:gd name="adj" fmla="val 0"/>
            </a:avLst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2A0B93E9-1247-4917-908E-D91789E5DF24}"/>
              </a:ext>
            </a:extLst>
          </p:cNvPr>
          <p:cNvSpPr/>
          <p:nvPr userDrawn="1"/>
        </p:nvSpPr>
        <p:spPr>
          <a:xfrm>
            <a:off x="5867403" y="2476500"/>
            <a:ext cx="2656663" cy="4381500"/>
          </a:xfrm>
          <a:prstGeom prst="roundRect">
            <a:avLst>
              <a:gd name="adj" fmla="val 0"/>
            </a:avLst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12" name="Picture 11" descr="Shape&#10;&#10;Description automatically generated">
            <a:extLst>
              <a:ext uri="{FF2B5EF4-FFF2-40B4-BE49-F238E27FC236}">
                <a16:creationId xmlns:a16="http://schemas.microsoft.com/office/drawing/2014/main" id="{6BDF9031-5268-443C-BB83-C5B9E51037F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351088">
            <a:off x="2916626" y="432967"/>
            <a:ext cx="6994904" cy="799390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143000" y="104792"/>
            <a:ext cx="7090956" cy="830143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>
              <a:defRPr sz="3000">
                <a:solidFill>
                  <a:srgbClr val="D7D6D7"/>
                </a:solidFill>
                <a:latin typeface="Times New Normal" pitchFamily="2" charset="0"/>
              </a:defRPr>
            </a:lvl1pPr>
          </a:lstStyle>
          <a:p>
            <a:r>
              <a:rPr lang="en-US"/>
              <a:t>Title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8F7FCE1-E5E9-47B0-89AA-01B31538C0D1}"/>
              </a:ext>
            </a:extLst>
          </p:cNvPr>
          <p:cNvSpPr/>
          <p:nvPr userDrawn="1"/>
        </p:nvSpPr>
        <p:spPr>
          <a:xfrm>
            <a:off x="4455890" y="2670637"/>
            <a:ext cx="4055477" cy="4187371"/>
          </a:xfrm>
          <a:prstGeom prst="rect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pic>
        <p:nvPicPr>
          <p:cNvPr id="14" name="Picture 13" descr="Logo&#10;&#10;Description automatically generated">
            <a:extLst>
              <a:ext uri="{FF2B5EF4-FFF2-40B4-BE49-F238E27FC236}">
                <a16:creationId xmlns:a16="http://schemas.microsoft.com/office/drawing/2014/main" id="{20A20944-831C-433C-91C2-BAC7C896B35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6678" y="136524"/>
            <a:ext cx="711418" cy="711418"/>
          </a:xfrm>
          <a:prstGeom prst="rect">
            <a:avLst/>
          </a:prstGeom>
        </p:spPr>
      </p:pic>
      <p:pic>
        <p:nvPicPr>
          <p:cNvPr id="9" name="Picture 8" descr="A black and white image of a person's face&#10;&#10;Description automatically generated with medium confidence">
            <a:extLst>
              <a:ext uri="{FF2B5EF4-FFF2-40B4-BE49-F238E27FC236}">
                <a16:creationId xmlns:a16="http://schemas.microsoft.com/office/drawing/2014/main" id="{809A49D6-918B-44E1-9D41-296A59EB54A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716" y="-128585"/>
            <a:ext cx="1506115" cy="2130423"/>
          </a:xfrm>
          <a:prstGeom prst="rect">
            <a:avLst/>
          </a:prstGeom>
        </p:spPr>
      </p:pic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2FF70DBF-1B2A-49E8-A66E-4C3F67A5062D}"/>
              </a:ext>
            </a:extLst>
          </p:cNvPr>
          <p:cNvSpPr/>
          <p:nvPr userDrawn="1"/>
        </p:nvSpPr>
        <p:spPr>
          <a:xfrm>
            <a:off x="4" y="1050591"/>
            <a:ext cx="2656663" cy="4381500"/>
          </a:xfrm>
          <a:prstGeom prst="roundRect">
            <a:avLst>
              <a:gd name="adj" fmla="val 0"/>
            </a:avLst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35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83827" y="1636086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960725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1F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24402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4" r:id="rId2"/>
    <p:sldLayoutId id="2147483661" r:id="rId3"/>
    <p:sldLayoutId id="2147483663" r:id="rId4"/>
    <p:sldLayoutId id="214748366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8000" kern="1200">
          <a:solidFill>
            <a:schemeClr val="bg1"/>
          </a:solidFill>
          <a:latin typeface="Times New Normal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microsoft.com/office/2007/relationships/hdphoto" Target="../media/hdphoto2.wdp"/><Relationship Id="rId5" Type="http://schemas.openxmlformats.org/officeDocument/2006/relationships/image" Target="../media/image14.pn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jpe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2.png"/><Relationship Id="rId4" Type="http://schemas.openxmlformats.org/officeDocument/2006/relationships/image" Target="../media/image17.png"/><Relationship Id="rId9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7.png"/><Relationship Id="rId7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3.png"/><Relationship Id="rId9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6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A white line drawing of a person with arms crossed&#10;&#10;Description automatically generated">
            <a:extLst>
              <a:ext uri="{FF2B5EF4-FFF2-40B4-BE49-F238E27FC236}">
                <a16:creationId xmlns:a16="http://schemas.microsoft.com/office/drawing/2014/main" id="{D705246F-ACE2-E92E-33C4-5FC50E1300D8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231F20"/>
              </a:clrFrom>
              <a:clrTo>
                <a:srgbClr val="231F2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4749" y="3074994"/>
            <a:ext cx="1132028" cy="1744353"/>
          </a:xfrm>
          <a:prstGeom prst="rect">
            <a:avLst/>
          </a:prstGeom>
        </p:spPr>
      </p:pic>
      <p:pic>
        <p:nvPicPr>
          <p:cNvPr id="13" name="Picture 12" descr="A white outline of a cloud&#10;&#10;Description automatically generated">
            <a:extLst>
              <a:ext uri="{FF2B5EF4-FFF2-40B4-BE49-F238E27FC236}">
                <a16:creationId xmlns:a16="http://schemas.microsoft.com/office/drawing/2014/main" id="{E77B8EE2-7D10-EAA7-47FB-4C90E78E11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020" y="1806622"/>
            <a:ext cx="1561462" cy="119455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BAD3C0F-07A9-4EEA-BEDB-48681AEC9B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8150" y="255925"/>
            <a:ext cx="7886700" cy="1325563"/>
          </a:xfrm>
        </p:spPr>
        <p:txBody>
          <a:bodyPr>
            <a:normAutofit/>
          </a:bodyPr>
          <a:lstStyle/>
          <a:p>
            <a:r>
              <a:rPr lang="en-GB" dirty="0"/>
              <a:t>Options ‘26</a:t>
            </a:r>
          </a:p>
        </p:txBody>
      </p:sp>
      <p:pic>
        <p:nvPicPr>
          <p:cNvPr id="9" name="Picture 8" descr="A white outline of a cloud&#10;&#10;Description automatically generated">
            <a:extLst>
              <a:ext uri="{FF2B5EF4-FFF2-40B4-BE49-F238E27FC236}">
                <a16:creationId xmlns:a16="http://schemas.microsoft.com/office/drawing/2014/main" id="{8668EC3B-BB95-9915-FB3D-C7B57D7370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2026" y="1928136"/>
            <a:ext cx="1561462" cy="1194552"/>
          </a:xfrm>
          <a:prstGeom prst="rect">
            <a:avLst/>
          </a:prstGeom>
        </p:spPr>
      </p:pic>
      <p:pic>
        <p:nvPicPr>
          <p:cNvPr id="11" name="Picture 10" descr="A white circle on a black background&#10;&#10;Description automatically generated">
            <a:extLst>
              <a:ext uri="{FF2B5EF4-FFF2-40B4-BE49-F238E27FC236}">
                <a16:creationId xmlns:a16="http://schemas.microsoft.com/office/drawing/2014/main" id="{E9DA1D03-0760-7C18-127D-1BCDB13B8E9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3872126">
            <a:off x="1495283" y="3446945"/>
            <a:ext cx="294853" cy="309595"/>
          </a:xfrm>
          <a:prstGeom prst="rect">
            <a:avLst/>
          </a:prstGeom>
        </p:spPr>
      </p:pic>
      <p:pic>
        <p:nvPicPr>
          <p:cNvPr id="12" name="Picture 11" descr="A white outline of a cloud&#10;&#10;Description automatically generated">
            <a:extLst>
              <a:ext uri="{FF2B5EF4-FFF2-40B4-BE49-F238E27FC236}">
                <a16:creationId xmlns:a16="http://schemas.microsoft.com/office/drawing/2014/main" id="{A25B0D56-28E1-FE36-DB70-F4BDE264BA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-13819" y="2937076"/>
            <a:ext cx="1656522" cy="1267275"/>
          </a:xfrm>
          <a:prstGeom prst="rect">
            <a:avLst/>
          </a:prstGeom>
        </p:spPr>
      </p:pic>
      <p:pic>
        <p:nvPicPr>
          <p:cNvPr id="14" name="Picture 13" descr="A white circle on a black background&#10;&#10;Description automatically generated">
            <a:extLst>
              <a:ext uri="{FF2B5EF4-FFF2-40B4-BE49-F238E27FC236}">
                <a16:creationId xmlns:a16="http://schemas.microsoft.com/office/drawing/2014/main" id="{B9C889CE-C5BF-423D-7C88-602E0B0653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567012">
            <a:off x="1719472" y="2733762"/>
            <a:ext cx="294853" cy="309595"/>
          </a:xfrm>
          <a:prstGeom prst="rect">
            <a:avLst/>
          </a:prstGeom>
        </p:spPr>
      </p:pic>
      <p:pic>
        <p:nvPicPr>
          <p:cNvPr id="15" name="Picture 14" descr="A white circle on a black background&#10;&#10;Description automatically generated">
            <a:extLst>
              <a:ext uri="{FF2B5EF4-FFF2-40B4-BE49-F238E27FC236}">
                <a16:creationId xmlns:a16="http://schemas.microsoft.com/office/drawing/2014/main" id="{4E44304F-D278-95EE-97A5-5566E7B62F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04400">
            <a:off x="2601634" y="2743109"/>
            <a:ext cx="294853" cy="30959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9DA8228-337D-488C-3FCA-A3E9E9928868}"/>
              </a:ext>
            </a:extLst>
          </p:cNvPr>
          <p:cNvSpPr txBox="1"/>
          <p:nvPr/>
        </p:nvSpPr>
        <p:spPr>
          <a:xfrm>
            <a:off x="2588643" y="2094340"/>
            <a:ext cx="1036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Neucha" panose="02000506020000020003" pitchFamily="50" charset="0"/>
              </a:rPr>
              <a:t>What is an Ebacc?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EBE38FB-FB0B-A131-436B-5791B6AA73CE}"/>
              </a:ext>
            </a:extLst>
          </p:cNvPr>
          <p:cNvSpPr txBox="1"/>
          <p:nvPr/>
        </p:nvSpPr>
        <p:spPr>
          <a:xfrm>
            <a:off x="765220" y="2242411"/>
            <a:ext cx="1036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Neucha" panose="02000506020000020003" pitchFamily="50" charset="0"/>
              </a:rPr>
              <a:t>How can I help my child?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6591B0D-1DE7-CBC1-6C00-871B8F66D21C}"/>
              </a:ext>
            </a:extLst>
          </p:cNvPr>
          <p:cNvSpPr txBox="1"/>
          <p:nvPr/>
        </p:nvSpPr>
        <p:spPr>
          <a:xfrm>
            <a:off x="295875" y="3389852"/>
            <a:ext cx="1036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Neucha" panose="02000506020000020003" pitchFamily="50" charset="0"/>
              </a:rPr>
              <a:t>How do number grades work at GCSE?</a:t>
            </a:r>
          </a:p>
        </p:txBody>
      </p:sp>
      <p:pic>
        <p:nvPicPr>
          <p:cNvPr id="21" name="Picture 20" descr="A white outline of a cloud&#10;&#10;Description automatically generated">
            <a:extLst>
              <a:ext uri="{FF2B5EF4-FFF2-40B4-BE49-F238E27FC236}">
                <a16:creationId xmlns:a16="http://schemas.microsoft.com/office/drawing/2014/main" id="{27260862-00DF-463E-ADFA-7BC014B4AC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31733" y="2948492"/>
            <a:ext cx="1561462" cy="1194552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5A009BF7-C58A-0ACB-5B83-8D2954126D6F}"/>
              </a:ext>
            </a:extLst>
          </p:cNvPr>
          <p:cNvSpPr txBox="1"/>
          <p:nvPr/>
        </p:nvSpPr>
        <p:spPr>
          <a:xfrm>
            <a:off x="3287347" y="3162058"/>
            <a:ext cx="10369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Neucha" panose="02000506020000020003" pitchFamily="50" charset="0"/>
              </a:rPr>
              <a:t>GCSEs Vs. Technical Awards?</a:t>
            </a:r>
          </a:p>
        </p:txBody>
      </p:sp>
      <p:pic>
        <p:nvPicPr>
          <p:cNvPr id="23" name="Picture 22" descr="A white circle on a black background&#10;&#10;Description automatically generated">
            <a:extLst>
              <a:ext uri="{FF2B5EF4-FFF2-40B4-BE49-F238E27FC236}">
                <a16:creationId xmlns:a16="http://schemas.microsoft.com/office/drawing/2014/main" id="{B5E2BBF3-10D8-3AFB-E2B1-628C7A4EC3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745808">
            <a:off x="2875005" y="3404888"/>
            <a:ext cx="294853" cy="309595"/>
          </a:xfrm>
          <a:prstGeom prst="rect">
            <a:avLst/>
          </a:prstGeom>
        </p:spPr>
      </p:pic>
      <p:pic>
        <p:nvPicPr>
          <p:cNvPr id="7" name="Picture 6" descr="A qr code on a black square&#10;&#10;Description automatically generated">
            <a:extLst>
              <a:ext uri="{FF2B5EF4-FFF2-40B4-BE49-F238E27FC236}">
                <a16:creationId xmlns:a16="http://schemas.microsoft.com/office/drawing/2014/main" id="{A4CB8745-1788-07B5-E5D1-82D565D5C36B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7840" y="312853"/>
            <a:ext cx="3023526" cy="377360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FA88468-A14A-42C2-A961-5AD48C2AEAD6}"/>
              </a:ext>
            </a:extLst>
          </p:cNvPr>
          <p:cNvSpPr txBox="1"/>
          <p:nvPr/>
        </p:nvSpPr>
        <p:spPr>
          <a:xfrm>
            <a:off x="4897228" y="4260125"/>
            <a:ext cx="396872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400" dirty="0">
                <a:solidFill>
                  <a:schemeClr val="bg1"/>
                </a:solidFill>
                <a:latin typeface="Times New Normal" pitchFamily="2" charset="0"/>
              </a:rPr>
              <a:t>Curriculum Presentation</a:t>
            </a:r>
            <a:br>
              <a:rPr lang="en-GB" sz="1120" dirty="0">
                <a:solidFill>
                  <a:schemeClr val="bg1"/>
                </a:solidFill>
                <a:latin typeface="Times New Normal" pitchFamily="2" charset="0"/>
              </a:rPr>
            </a:br>
            <a:br>
              <a:rPr lang="en-GB" sz="1000" dirty="0">
                <a:solidFill>
                  <a:schemeClr val="bg1"/>
                </a:solidFill>
                <a:latin typeface="Times New Normal" pitchFamily="2" charset="0"/>
              </a:rPr>
            </a:br>
            <a:r>
              <a:rPr lang="en-GB" b="1" dirty="0">
                <a:solidFill>
                  <a:schemeClr val="bg1"/>
                </a:solidFill>
                <a:latin typeface="+mj-lt"/>
              </a:rPr>
              <a:t>Mr C Foulk</a:t>
            </a:r>
          </a:p>
          <a:p>
            <a:pPr algn="r"/>
            <a:r>
              <a:rPr lang="en-GB" sz="1400" dirty="0">
                <a:solidFill>
                  <a:schemeClr val="bg1"/>
                </a:solidFill>
                <a:latin typeface="+mj-lt"/>
              </a:rPr>
              <a:t>Assistant Head Teacher</a:t>
            </a:r>
          </a:p>
          <a:p>
            <a:pPr algn="r"/>
            <a:r>
              <a:rPr lang="en-GB" sz="1400" dirty="0">
                <a:solidFill>
                  <a:schemeClr val="bg1"/>
                </a:solidFill>
                <a:latin typeface="+mj-lt"/>
              </a:rPr>
              <a:t>Curriculum</a:t>
            </a:r>
            <a:endParaRPr lang="en-GB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729459662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63842F5-8302-F61C-96B4-A9EB6AAC74AA}"/>
              </a:ext>
            </a:extLst>
          </p:cNvPr>
          <p:cNvSpPr txBox="1">
            <a:spLocks/>
          </p:cNvSpPr>
          <p:nvPr/>
        </p:nvSpPr>
        <p:spPr>
          <a:xfrm>
            <a:off x="228600" y="104794"/>
            <a:ext cx="8005356" cy="830143"/>
          </a:xfrm>
          <a:prstGeom prst="rect">
            <a:avLst/>
          </a:prstGeom>
        </p:spPr>
        <p:txBody>
          <a:bodyPr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000" kern="1200">
                <a:solidFill>
                  <a:srgbClr val="D7D6D7"/>
                </a:solidFill>
                <a:latin typeface="Times New Normal" pitchFamily="2" charset="0"/>
                <a:ea typeface="+mj-ea"/>
                <a:cs typeface="+mj-cs"/>
              </a:defRPr>
            </a:lvl1pPr>
          </a:lstStyle>
          <a:p>
            <a:r>
              <a:rPr lang="en-GB" sz="4000" dirty="0"/>
              <a:t>Options Evening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2A9D4F-658B-E4BD-0C2D-B5FB56D5C0E4}"/>
              </a:ext>
            </a:extLst>
          </p:cNvPr>
          <p:cNvSpPr txBox="1"/>
          <p:nvPr/>
        </p:nvSpPr>
        <p:spPr>
          <a:xfrm>
            <a:off x="497474" y="1682229"/>
            <a:ext cx="4728950" cy="5123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007943" fontAlgn="base">
              <a:lnSpc>
                <a:spcPct val="107000"/>
              </a:lnSpc>
              <a:spcBef>
                <a:spcPct val="0"/>
              </a:spcBef>
              <a:spcAft>
                <a:spcPts val="882"/>
              </a:spcAft>
              <a:defRPr/>
            </a:pPr>
            <a:r>
              <a:rPr lang="en-GB" b="1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FERNWD Tutor Groups (Pathway 1 &amp; 2) </a:t>
            </a:r>
          </a:p>
          <a:p>
            <a:pPr marL="176213" defTabSz="1007943" fontAlgn="base">
              <a:lnSpc>
                <a:spcPct val="107000"/>
              </a:lnSpc>
              <a:spcBef>
                <a:spcPct val="0"/>
              </a:spcBef>
              <a:spcAft>
                <a:spcPts val="882"/>
              </a:spcAft>
              <a:defRPr/>
            </a:pPr>
            <a:r>
              <a:rPr lang="en-GB" sz="1400" b="1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6.00 – 6.15pm:  </a:t>
            </a:r>
            <a:r>
              <a:rPr lang="en-GB" sz="14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Market Place with Subjects </a:t>
            </a:r>
            <a:br>
              <a:rPr lang="en-GB" sz="14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400" b="1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6.15 – 6.45pm:</a:t>
            </a:r>
            <a:r>
              <a:rPr lang="en-GB" sz="14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(Hall) Curriculum Presentation</a:t>
            </a:r>
            <a:br>
              <a:rPr lang="en-GB" sz="14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400" b="1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6.45 – 7.15pm:  </a:t>
            </a:r>
            <a:r>
              <a:rPr lang="en-GB" sz="14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Market Place with subjects in:</a:t>
            </a:r>
            <a:br>
              <a:rPr lang="en-GB" sz="14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4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	           Dining Hall, MFL &amp; Drama</a:t>
            </a:r>
            <a:br>
              <a:rPr lang="en-GB" sz="14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en-GB" sz="1400" dirty="0">
              <a:solidFill>
                <a:prstClr val="black"/>
              </a:solidFill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1007943" fontAlgn="base">
              <a:lnSpc>
                <a:spcPct val="107000"/>
              </a:lnSpc>
              <a:spcBef>
                <a:spcPct val="0"/>
              </a:spcBef>
              <a:spcAft>
                <a:spcPts val="882"/>
              </a:spcAft>
              <a:defRPr/>
            </a:pPr>
            <a:r>
              <a:rPr lang="en-GB" b="1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SHCMTY Tutor Groups  (Pathway 1 &amp; 2) </a:t>
            </a:r>
            <a:endParaRPr lang="en-GB" dirty="0">
              <a:solidFill>
                <a:prstClr val="black"/>
              </a:solidFill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6213" defTabSz="1007943" fontAlgn="base">
              <a:lnSpc>
                <a:spcPct val="107000"/>
              </a:lnSpc>
              <a:spcBef>
                <a:spcPct val="0"/>
              </a:spcBef>
              <a:spcAft>
                <a:spcPts val="882"/>
              </a:spcAft>
              <a:defRPr/>
            </a:pPr>
            <a:r>
              <a:rPr lang="en-GB" sz="1400" b="1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6.20 – 7.00pm:  </a:t>
            </a:r>
            <a:r>
              <a:rPr lang="en-GB" sz="14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Market Place with Subjects</a:t>
            </a:r>
            <a:br>
              <a:rPr lang="en-GB" sz="1400" b="1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400" b="1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7.00 – 7.30pm:  </a:t>
            </a:r>
            <a:r>
              <a:rPr lang="en-GB" sz="14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(Hall) Curriculum Presentation</a:t>
            </a:r>
            <a:br>
              <a:rPr lang="en-GB" sz="14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400" b="1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7.30 – 7:45pm:  </a:t>
            </a:r>
            <a:r>
              <a:rPr lang="en-GB" sz="14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Market Place with subjects in:</a:t>
            </a:r>
            <a:br>
              <a:rPr lang="en-GB" sz="14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4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	           Dining Hall, MFL &amp; Drama</a:t>
            </a:r>
            <a:br>
              <a:rPr lang="en-GB" sz="14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endParaRPr lang="en-GB" sz="1400" dirty="0">
              <a:solidFill>
                <a:prstClr val="black"/>
              </a:solidFill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6213" defTabSz="1007943" fontAlgn="base">
              <a:lnSpc>
                <a:spcPct val="107000"/>
              </a:lnSpc>
              <a:spcBef>
                <a:spcPct val="0"/>
              </a:spcBef>
              <a:spcAft>
                <a:spcPts val="882"/>
              </a:spcAft>
              <a:defRPr/>
            </a:pPr>
            <a:r>
              <a:rPr lang="en-GB" b="1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All Tutor Groups (Pathway 3 &amp; 4) </a:t>
            </a:r>
          </a:p>
          <a:p>
            <a:pPr marL="179388" defTabSz="1007943" fontAlgn="base">
              <a:lnSpc>
                <a:spcPct val="107000"/>
              </a:lnSpc>
              <a:spcBef>
                <a:spcPct val="0"/>
              </a:spcBef>
              <a:spcAft>
                <a:spcPts val="882"/>
              </a:spcAft>
              <a:defRPr/>
            </a:pPr>
            <a:r>
              <a:rPr lang="en-GB" sz="1400" b="1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6.15 – 6.45pm:</a:t>
            </a:r>
            <a:r>
              <a:rPr lang="en-GB" sz="14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 (Study Support) Curriculum Presentation</a:t>
            </a:r>
            <a:br>
              <a:rPr lang="en-GB" sz="14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4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	           Mrs Steans</a:t>
            </a:r>
            <a:br>
              <a:rPr lang="en-GB" sz="14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400" b="1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6.45 – 7.15pm:  </a:t>
            </a:r>
            <a:r>
              <a:rPr lang="en-GB" sz="14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Market Place with subjects in:</a:t>
            </a:r>
            <a:br>
              <a:rPr lang="en-GB" sz="14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GB" sz="1400" dirty="0">
                <a:solidFill>
                  <a:prstClr val="black"/>
                </a:solidFill>
                <a:latin typeface="Aptos" panose="020B00040202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	           Dining Hall, MFL &amp; Drama</a:t>
            </a:r>
            <a:endParaRPr lang="en-GB" sz="1400" dirty="0">
              <a:solidFill>
                <a:prstClr val="black"/>
              </a:solidFill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6213" defTabSz="1007943" fontAlgn="base">
              <a:lnSpc>
                <a:spcPct val="107000"/>
              </a:lnSpc>
              <a:spcBef>
                <a:spcPct val="0"/>
              </a:spcBef>
              <a:spcAft>
                <a:spcPts val="882"/>
              </a:spcAft>
              <a:defRPr/>
            </a:pPr>
            <a:endParaRPr lang="en-GB" sz="1400" dirty="0">
              <a:solidFill>
                <a:prstClr val="black"/>
              </a:solidFill>
              <a:latin typeface="Aptos" panose="020B0004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 descr="A black and white pictogram of a person with a question mark&#10;&#10;Description automatically generated">
            <a:extLst>
              <a:ext uri="{FF2B5EF4-FFF2-40B4-BE49-F238E27FC236}">
                <a16:creationId xmlns:a16="http://schemas.microsoft.com/office/drawing/2014/main" id="{804F450B-E95B-8D3D-EF21-1C24FB62BFA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9280" y="2397159"/>
            <a:ext cx="2220406" cy="29822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415863"/>
      </p:ext>
    </p:extLst>
  </p:cSld>
  <p:clrMapOvr>
    <a:masterClrMapping/>
  </p:clrMapOvr>
  <p:transition spd="slow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817A6-C2C7-BA21-099A-7067B68E1D3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83827" y="104792"/>
            <a:ext cx="7090956" cy="830143"/>
          </a:xfrm>
        </p:spPr>
        <p:txBody>
          <a:bodyPr/>
          <a:lstStyle/>
          <a:p>
            <a:r>
              <a:rPr lang="en-GB" sz="4400" dirty="0"/>
              <a:t>Why GCSE Options Matter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F890B7-53DA-5193-BB84-CEAE76E8AD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4549" y="1636085"/>
            <a:ext cx="6390167" cy="4849775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b="1" dirty="0">
                <a:latin typeface="Aptos" panose="020B0004020202020204" pitchFamily="34" charset="0"/>
              </a:rPr>
              <a:t>Shape students experience </a:t>
            </a:r>
            <a:r>
              <a:rPr lang="en-GB" sz="2800" dirty="0">
                <a:latin typeface="Aptos" panose="020B0004020202020204" pitchFamily="34" charset="0"/>
              </a:rPr>
              <a:t>over the next two years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Aptos" panose="020B0004020202020204" pitchFamily="34" charset="0"/>
              </a:rPr>
              <a:t>Students who enjoy their subjects feel more confident, engaged, successful</a:t>
            </a:r>
          </a:p>
          <a:p>
            <a:r>
              <a:rPr lang="en-GB" sz="2800" dirty="0">
                <a:latin typeface="Aptos" panose="020B0004020202020204" pitchFamily="34" charset="0"/>
              </a:rPr>
              <a:t>Perspective: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latin typeface="Aptos" panose="020B0004020202020204" pitchFamily="34" charset="0"/>
              </a:rPr>
              <a:t>Employees, colleges and universities are </a:t>
            </a:r>
            <a:r>
              <a:rPr lang="en-GB" sz="2800" b="1" dirty="0">
                <a:latin typeface="Aptos" panose="020B0004020202020204" pitchFamily="34" charset="0"/>
              </a:rPr>
              <a:t>far more interested in how well students do than the precise combination of subjects </a:t>
            </a:r>
            <a:r>
              <a:rPr lang="en-GB" sz="2800" dirty="0">
                <a:latin typeface="Aptos" panose="020B0004020202020204" pitchFamily="34" charset="0"/>
              </a:rPr>
              <a:t>they choose at GCSE.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C34AB8F-D78B-E365-BB28-F2DCACEC60A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48549" y="1636085"/>
            <a:ext cx="1303133" cy="12726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28C6D0D-D61A-2679-FE88-D1D3F090514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48549" y="3429000"/>
            <a:ext cx="1162714" cy="10639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FF64264-9C4B-8128-5C3D-BB0DBFB6A6F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866016" y="5185551"/>
            <a:ext cx="1147873" cy="1172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00932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A3FA877-527A-1BB4-E2E7-BD676526B348}"/>
              </a:ext>
            </a:extLst>
          </p:cNvPr>
          <p:cNvSpPr/>
          <p:nvPr/>
        </p:nvSpPr>
        <p:spPr>
          <a:xfrm>
            <a:off x="569861" y="2259626"/>
            <a:ext cx="2912350" cy="2020274"/>
          </a:xfrm>
          <a:prstGeom prst="roundRect">
            <a:avLst>
              <a:gd name="adj" fmla="val 3185"/>
            </a:avLst>
          </a:prstGeom>
          <a:solidFill>
            <a:srgbClr val="E8EDD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3">
            <a:extLst>
              <a:ext uri="{FF2B5EF4-FFF2-40B4-BE49-F238E27FC236}">
                <a16:creationId xmlns:a16="http://schemas.microsoft.com/office/drawing/2014/main" id="{57BB744F-C9EA-6036-C112-46E986EB67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04794"/>
            <a:ext cx="8005356" cy="830143"/>
          </a:xfrm>
        </p:spPr>
        <p:txBody>
          <a:bodyPr/>
          <a:lstStyle/>
          <a:p>
            <a:r>
              <a:rPr lang="en-GB" dirty="0"/>
              <a:t>Education &amp; Employment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BC6415-D533-EEA0-E19D-84FE5234F850}"/>
              </a:ext>
            </a:extLst>
          </p:cNvPr>
          <p:cNvSpPr txBox="1"/>
          <p:nvPr/>
        </p:nvSpPr>
        <p:spPr>
          <a:xfrm>
            <a:off x="636999" y="2319328"/>
            <a:ext cx="27062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Aptos" panose="020B0004020202020204" pitchFamily="34" charset="0"/>
              </a:rPr>
              <a:t>GCSE Certificates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D28B1CE1-4DBB-803C-867F-FAE5A61AE80A}"/>
              </a:ext>
            </a:extLst>
          </p:cNvPr>
          <p:cNvSpPr txBox="1"/>
          <p:nvPr/>
        </p:nvSpPr>
        <p:spPr>
          <a:xfrm>
            <a:off x="569861" y="1349347"/>
            <a:ext cx="71549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Aptos" panose="020B0004020202020204" pitchFamily="34" charset="0"/>
              </a:rPr>
              <a:t>Qualifications enable you ‘entry’ to further study, and also enable employers to work out which candidates to give a job to.</a:t>
            </a:r>
            <a:endParaRPr lang="en-GB" sz="1200" dirty="0">
              <a:latin typeface="Aptos" panose="020B0004020202020204" pitchFamily="34" charset="0"/>
            </a:endParaRPr>
          </a:p>
        </p:txBody>
      </p:sp>
      <p:pic>
        <p:nvPicPr>
          <p:cNvPr id="5122" name="Picture 2" descr="What Managers Really Look for in a Job Application - Jobacle.com">
            <a:extLst>
              <a:ext uri="{FF2B5EF4-FFF2-40B4-BE49-F238E27FC236}">
                <a16:creationId xmlns:a16="http://schemas.microsoft.com/office/drawing/2014/main" id="{C93EF0B2-E68E-48B5-7575-F6FE1CE46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9336" y="3739813"/>
            <a:ext cx="4157590" cy="3118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75" descr="A black and white icon of a paper&#10;&#10;Description automatically generated">
            <a:extLst>
              <a:ext uri="{FF2B5EF4-FFF2-40B4-BE49-F238E27FC236}">
                <a16:creationId xmlns:a16="http://schemas.microsoft.com/office/drawing/2014/main" id="{D0717F6B-F07D-7D0F-875B-7193EBB9F7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311">
            <a:off x="4651299" y="2151754"/>
            <a:ext cx="955017" cy="1140608"/>
          </a:xfrm>
          <a:prstGeom prst="rect">
            <a:avLst/>
          </a:prstGeom>
        </p:spPr>
      </p:pic>
      <p:pic>
        <p:nvPicPr>
          <p:cNvPr id="77" name="Picture 76" descr="A black and white icon of a paper&#10;&#10;Description automatically generated">
            <a:extLst>
              <a:ext uri="{FF2B5EF4-FFF2-40B4-BE49-F238E27FC236}">
                <a16:creationId xmlns:a16="http://schemas.microsoft.com/office/drawing/2014/main" id="{B518ED0C-C193-B913-B72E-7E1D7401BA8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310" y="2697324"/>
            <a:ext cx="955017" cy="1140608"/>
          </a:xfrm>
          <a:prstGeom prst="rect">
            <a:avLst/>
          </a:prstGeom>
        </p:spPr>
      </p:pic>
      <p:pic>
        <p:nvPicPr>
          <p:cNvPr id="78" name="Picture 77" descr="A black and white icon of a paper&#10;&#10;Description automatically generated">
            <a:extLst>
              <a:ext uri="{FF2B5EF4-FFF2-40B4-BE49-F238E27FC236}">
                <a16:creationId xmlns:a16="http://schemas.microsoft.com/office/drawing/2014/main" id="{78BD2D0E-02D1-AB8C-4E3F-F3FBAF2CC9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03550">
            <a:off x="5781147" y="2032000"/>
            <a:ext cx="955017" cy="1140608"/>
          </a:xfrm>
          <a:prstGeom prst="rect">
            <a:avLst/>
          </a:prstGeom>
        </p:spPr>
      </p:pic>
      <p:pic>
        <p:nvPicPr>
          <p:cNvPr id="79" name="Picture 78" descr="A black and white icon of a paper&#10;&#10;Description automatically generated">
            <a:extLst>
              <a:ext uri="{FF2B5EF4-FFF2-40B4-BE49-F238E27FC236}">
                <a16:creationId xmlns:a16="http://schemas.microsoft.com/office/drawing/2014/main" id="{724DA1DD-EEC5-3E8B-12C0-7A75E4B59EB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1442">
            <a:off x="6202960" y="2686706"/>
            <a:ext cx="955017" cy="1140608"/>
          </a:xfrm>
          <a:prstGeom prst="rect">
            <a:avLst/>
          </a:prstGeom>
        </p:spPr>
      </p:pic>
      <p:pic>
        <p:nvPicPr>
          <p:cNvPr id="80" name="Picture 79" descr="A black and white icon of a paper&#10;&#10;Description automatically generated">
            <a:extLst>
              <a:ext uri="{FF2B5EF4-FFF2-40B4-BE49-F238E27FC236}">
                <a16:creationId xmlns:a16="http://schemas.microsoft.com/office/drawing/2014/main" id="{615631C6-F1EF-B3DC-4399-C879625984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1442">
            <a:off x="6804552" y="2083683"/>
            <a:ext cx="955017" cy="1140608"/>
          </a:xfrm>
          <a:prstGeom prst="rect">
            <a:avLst/>
          </a:prstGeom>
        </p:spPr>
      </p:pic>
      <p:sp>
        <p:nvSpPr>
          <p:cNvPr id="84" name="Rectangle 83">
            <a:extLst>
              <a:ext uri="{FF2B5EF4-FFF2-40B4-BE49-F238E27FC236}">
                <a16:creationId xmlns:a16="http://schemas.microsoft.com/office/drawing/2014/main" id="{F6B3EE62-6167-76B2-9E98-EF1A48500C58}"/>
              </a:ext>
            </a:extLst>
          </p:cNvPr>
          <p:cNvSpPr/>
          <p:nvPr/>
        </p:nvSpPr>
        <p:spPr>
          <a:xfrm>
            <a:off x="5263891" y="3257551"/>
            <a:ext cx="739775" cy="2476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800"/>
              </a:lnSpc>
            </a:pPr>
            <a:r>
              <a:rPr lang="en-GB" sz="1000" b="1" dirty="0">
                <a:solidFill>
                  <a:schemeClr val="accent6"/>
                </a:solidFill>
                <a:latin typeface="Aptos" panose="020B0004020202020204" pitchFamily="34" charset="0"/>
              </a:rPr>
              <a:t>ENGLISH</a:t>
            </a:r>
            <a:br>
              <a:rPr lang="en-GB" sz="1000" b="1" dirty="0">
                <a:solidFill>
                  <a:schemeClr val="accent6"/>
                </a:solidFill>
                <a:latin typeface="Aptos" panose="020B0004020202020204" pitchFamily="34" charset="0"/>
              </a:rPr>
            </a:br>
            <a:r>
              <a:rPr lang="en-GB" sz="1000" b="1" dirty="0">
                <a:solidFill>
                  <a:schemeClr val="accent6"/>
                </a:solidFill>
                <a:latin typeface="Aptos" panose="020B0004020202020204" pitchFamily="34" charset="0"/>
              </a:rPr>
              <a:t>GRADE 9</a:t>
            </a: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4A29E166-866E-F543-7580-CFDFD5F80F50}"/>
              </a:ext>
            </a:extLst>
          </p:cNvPr>
          <p:cNvSpPr/>
          <p:nvPr/>
        </p:nvSpPr>
        <p:spPr>
          <a:xfrm>
            <a:off x="5372598" y="3510000"/>
            <a:ext cx="374651" cy="1842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 b="1"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grpSp>
        <p:nvGrpSpPr>
          <p:cNvPr id="87" name="Group 86">
            <a:extLst>
              <a:ext uri="{FF2B5EF4-FFF2-40B4-BE49-F238E27FC236}">
                <a16:creationId xmlns:a16="http://schemas.microsoft.com/office/drawing/2014/main" id="{2BAA4BBA-14E4-2998-7B36-919A9A8D3358}"/>
              </a:ext>
            </a:extLst>
          </p:cNvPr>
          <p:cNvGrpSpPr/>
          <p:nvPr/>
        </p:nvGrpSpPr>
        <p:grpSpPr>
          <a:xfrm>
            <a:off x="4057060" y="2463133"/>
            <a:ext cx="955017" cy="1140608"/>
            <a:chOff x="3891954" y="2463133"/>
            <a:chExt cx="955017" cy="1140608"/>
          </a:xfrm>
        </p:grpSpPr>
        <p:pic>
          <p:nvPicPr>
            <p:cNvPr id="75" name="Picture 74" descr="A black and white icon of a paper&#10;&#10;Description automatically generated">
              <a:extLst>
                <a:ext uri="{FF2B5EF4-FFF2-40B4-BE49-F238E27FC236}">
                  <a16:creationId xmlns:a16="http://schemas.microsoft.com/office/drawing/2014/main" id="{41956E2B-A568-30C2-3FE0-0BFE4E58CB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189185">
              <a:off x="3891954" y="2463133"/>
              <a:ext cx="955017" cy="1140608"/>
            </a:xfrm>
            <a:prstGeom prst="rect">
              <a:avLst/>
            </a:prstGeom>
          </p:spPr>
        </p:pic>
        <p:sp>
          <p:nvSpPr>
            <p:cNvPr id="86" name="Rectangle 85">
              <a:extLst>
                <a:ext uri="{FF2B5EF4-FFF2-40B4-BE49-F238E27FC236}">
                  <a16:creationId xmlns:a16="http://schemas.microsoft.com/office/drawing/2014/main" id="{BB092E01-1407-07CB-3692-BC0FE299F997}"/>
                </a:ext>
              </a:extLst>
            </p:cNvPr>
            <p:cNvSpPr/>
            <p:nvPr/>
          </p:nvSpPr>
          <p:spPr>
            <a:xfrm rot="21162017">
              <a:off x="4023423" y="3015282"/>
              <a:ext cx="698205" cy="2476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ts val="1000"/>
                </a:lnSpc>
              </a:pPr>
              <a:r>
                <a:rPr lang="en-GB" sz="900" b="1" dirty="0">
                  <a:solidFill>
                    <a:schemeClr val="tx1"/>
                  </a:solidFill>
                  <a:latin typeface="Aptos" panose="020B0004020202020204" pitchFamily="34" charset="0"/>
                </a:rPr>
                <a:t>ENGLISH</a:t>
              </a:r>
              <a:br>
                <a:rPr lang="en-GB" sz="900" b="1" dirty="0">
                  <a:solidFill>
                    <a:schemeClr val="tx1"/>
                  </a:solidFill>
                  <a:latin typeface="Aptos" panose="020B0004020202020204" pitchFamily="34" charset="0"/>
                </a:rPr>
              </a:br>
              <a:r>
                <a:rPr lang="en-GB" sz="900" b="1" dirty="0">
                  <a:solidFill>
                    <a:schemeClr val="tx1"/>
                  </a:solidFill>
                  <a:latin typeface="Aptos" panose="020B0004020202020204" pitchFamily="34" charset="0"/>
                </a:rPr>
                <a:t>GRADE 3</a:t>
              </a:r>
            </a:p>
          </p:txBody>
        </p:sp>
      </p:grpSp>
      <p:sp>
        <p:nvSpPr>
          <p:cNvPr id="88" name="Rectangle 87">
            <a:extLst>
              <a:ext uri="{FF2B5EF4-FFF2-40B4-BE49-F238E27FC236}">
                <a16:creationId xmlns:a16="http://schemas.microsoft.com/office/drawing/2014/main" id="{85049E09-1A08-D049-B5EF-56FCF00D91D0}"/>
              </a:ext>
            </a:extLst>
          </p:cNvPr>
          <p:cNvSpPr/>
          <p:nvPr/>
        </p:nvSpPr>
        <p:spPr>
          <a:xfrm rot="21307539">
            <a:off x="6326139" y="3243682"/>
            <a:ext cx="698205" cy="2476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000"/>
              </a:lnSpc>
            </a:pPr>
            <a:r>
              <a:rPr lang="en-GB" sz="900" b="1" dirty="0">
                <a:solidFill>
                  <a:schemeClr val="tx1"/>
                </a:solidFill>
                <a:latin typeface="Aptos" panose="020B0004020202020204" pitchFamily="34" charset="0"/>
              </a:rPr>
              <a:t>ENGLISH</a:t>
            </a:r>
            <a:br>
              <a:rPr lang="en-GB" sz="900" b="1" dirty="0">
                <a:solidFill>
                  <a:schemeClr val="tx1"/>
                </a:solidFill>
                <a:latin typeface="Aptos" panose="020B0004020202020204" pitchFamily="34" charset="0"/>
              </a:rPr>
            </a:br>
            <a:r>
              <a:rPr lang="en-GB" sz="900" b="1" dirty="0">
                <a:solidFill>
                  <a:schemeClr val="tx1"/>
                </a:solidFill>
                <a:latin typeface="Aptos" panose="020B0004020202020204" pitchFamily="34" charset="0"/>
              </a:rPr>
              <a:t>GRADE 4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91DDB377-FA88-39D6-207A-4FB8EA8B0F72}"/>
              </a:ext>
            </a:extLst>
          </p:cNvPr>
          <p:cNvSpPr/>
          <p:nvPr/>
        </p:nvSpPr>
        <p:spPr>
          <a:xfrm rot="21292677">
            <a:off x="6937251" y="2642072"/>
            <a:ext cx="698205" cy="2476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000"/>
              </a:lnSpc>
            </a:pPr>
            <a:r>
              <a:rPr lang="en-GB" sz="900" b="1" dirty="0">
                <a:solidFill>
                  <a:schemeClr val="tx1"/>
                </a:solidFill>
                <a:latin typeface="Aptos" panose="020B0004020202020204" pitchFamily="34" charset="0"/>
              </a:rPr>
              <a:t>ENGLISH</a:t>
            </a:r>
            <a:br>
              <a:rPr lang="en-GB" sz="900" b="1" dirty="0">
                <a:solidFill>
                  <a:schemeClr val="tx1"/>
                </a:solidFill>
                <a:latin typeface="Aptos" panose="020B0004020202020204" pitchFamily="34" charset="0"/>
              </a:rPr>
            </a:br>
            <a:r>
              <a:rPr lang="en-GB" sz="900" b="1" dirty="0">
                <a:solidFill>
                  <a:schemeClr val="tx1"/>
                </a:solidFill>
                <a:latin typeface="Aptos" panose="020B0004020202020204" pitchFamily="34" charset="0"/>
              </a:rPr>
              <a:t>GRADE 3</a:t>
            </a:r>
          </a:p>
        </p:txBody>
      </p:sp>
      <p:pic>
        <p:nvPicPr>
          <p:cNvPr id="81" name="Picture 80" descr="A black and white icon of a paper&#10;&#10;Description automatically generated">
            <a:extLst>
              <a:ext uri="{FF2B5EF4-FFF2-40B4-BE49-F238E27FC236}">
                <a16:creationId xmlns:a16="http://schemas.microsoft.com/office/drawing/2014/main" id="{0F5B971E-6EDA-CA44-12B4-2CA3BB8847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71442">
            <a:off x="7255805" y="2602304"/>
            <a:ext cx="955017" cy="1140608"/>
          </a:xfrm>
          <a:prstGeom prst="rect">
            <a:avLst/>
          </a:prstGeom>
        </p:spPr>
      </p:pic>
      <p:sp>
        <p:nvSpPr>
          <p:cNvPr id="89" name="Rectangle 88">
            <a:extLst>
              <a:ext uri="{FF2B5EF4-FFF2-40B4-BE49-F238E27FC236}">
                <a16:creationId xmlns:a16="http://schemas.microsoft.com/office/drawing/2014/main" id="{A778788D-0921-A37C-C5DD-69ECCCD57D18}"/>
              </a:ext>
            </a:extLst>
          </p:cNvPr>
          <p:cNvSpPr/>
          <p:nvPr/>
        </p:nvSpPr>
        <p:spPr>
          <a:xfrm rot="21354949">
            <a:off x="7384210" y="3155196"/>
            <a:ext cx="698205" cy="2476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000"/>
              </a:lnSpc>
            </a:pPr>
            <a:r>
              <a:rPr lang="en-GB" sz="900" b="1" dirty="0">
                <a:solidFill>
                  <a:schemeClr val="tx1"/>
                </a:solidFill>
                <a:latin typeface="Aptos" panose="020B0004020202020204" pitchFamily="34" charset="0"/>
              </a:rPr>
              <a:t>ENGLISH</a:t>
            </a:r>
            <a:br>
              <a:rPr lang="en-GB" sz="900" b="1" dirty="0">
                <a:solidFill>
                  <a:schemeClr val="tx1"/>
                </a:solidFill>
                <a:latin typeface="Aptos" panose="020B0004020202020204" pitchFamily="34" charset="0"/>
              </a:rPr>
            </a:br>
            <a:r>
              <a:rPr lang="en-GB" sz="900" b="1" dirty="0">
                <a:solidFill>
                  <a:schemeClr val="tx1"/>
                </a:solidFill>
                <a:latin typeface="Aptos" panose="020B0004020202020204" pitchFamily="34" charset="0"/>
              </a:rPr>
              <a:t>GRADE 6</a:t>
            </a:r>
          </a:p>
        </p:txBody>
      </p:sp>
      <p:sp>
        <p:nvSpPr>
          <p:cNvPr id="97" name="Rectangle: Rounded Corners 96">
            <a:extLst>
              <a:ext uri="{FF2B5EF4-FFF2-40B4-BE49-F238E27FC236}">
                <a16:creationId xmlns:a16="http://schemas.microsoft.com/office/drawing/2014/main" id="{0E82A1AE-3EBB-08C2-A4BC-C4E2CD7B1AC7}"/>
              </a:ext>
            </a:extLst>
          </p:cNvPr>
          <p:cNvSpPr/>
          <p:nvPr/>
        </p:nvSpPr>
        <p:spPr>
          <a:xfrm>
            <a:off x="569755" y="4749953"/>
            <a:ext cx="2912350" cy="1752453"/>
          </a:xfrm>
          <a:prstGeom prst="roundRect">
            <a:avLst>
              <a:gd name="adj" fmla="val 3185"/>
            </a:avLst>
          </a:prstGeom>
          <a:solidFill>
            <a:srgbClr val="B0B4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5586CCE9-79E0-3173-CAC0-2E12CEC704C8}"/>
              </a:ext>
            </a:extLst>
          </p:cNvPr>
          <p:cNvSpPr txBox="1"/>
          <p:nvPr/>
        </p:nvSpPr>
        <p:spPr>
          <a:xfrm>
            <a:off x="636998" y="5484178"/>
            <a:ext cx="2706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Aptos" panose="020B0004020202020204" pitchFamily="34" charset="0"/>
              </a:rPr>
              <a:t>A-Level History</a:t>
            </a:r>
          </a:p>
        </p:txBody>
      </p:sp>
      <p:pic>
        <p:nvPicPr>
          <p:cNvPr id="5124" name="Picture 4" descr="Bilborough College Logo">
            <a:extLst>
              <a:ext uri="{FF2B5EF4-FFF2-40B4-BE49-F238E27FC236}">
                <a16:creationId xmlns:a16="http://schemas.microsoft.com/office/drawing/2014/main" id="{449522FB-FDFD-334A-1BCC-46DF8E2F2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96" y="4874199"/>
            <a:ext cx="2206087" cy="573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9" name="Rectangle 98">
            <a:extLst>
              <a:ext uri="{FF2B5EF4-FFF2-40B4-BE49-F238E27FC236}">
                <a16:creationId xmlns:a16="http://schemas.microsoft.com/office/drawing/2014/main" id="{41B9C375-0B88-1844-B59D-1CB0A4C740FF}"/>
              </a:ext>
            </a:extLst>
          </p:cNvPr>
          <p:cNvSpPr/>
          <p:nvPr/>
        </p:nvSpPr>
        <p:spPr>
          <a:xfrm>
            <a:off x="668096" y="5822738"/>
            <a:ext cx="2740459" cy="64014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100" b="1" u="sng" dirty="0">
                <a:solidFill>
                  <a:schemeClr val="tx1"/>
                </a:solidFill>
                <a:latin typeface="Aptos" panose="020B0004020202020204" pitchFamily="34" charset="0"/>
              </a:rPr>
              <a:t>Entry Requirements:</a:t>
            </a:r>
            <a:br>
              <a:rPr lang="en-GB" sz="800" b="1" dirty="0">
                <a:solidFill>
                  <a:schemeClr val="tx1"/>
                </a:solidFill>
                <a:latin typeface="Aptos" panose="020B0004020202020204" pitchFamily="34" charset="0"/>
              </a:rPr>
            </a:br>
            <a:r>
              <a:rPr lang="en-GB" sz="1000" b="1" dirty="0">
                <a:solidFill>
                  <a:schemeClr val="tx1"/>
                </a:solidFill>
                <a:latin typeface="Aptos" panose="020B0004020202020204" pitchFamily="34" charset="0"/>
              </a:rPr>
              <a:t>GCSE Maths: Grade 4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  <a:latin typeface="Aptos" panose="020B0004020202020204" pitchFamily="34" charset="0"/>
              </a:rPr>
              <a:t>GCSE English: Grade 5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  <a:latin typeface="Aptos" panose="020B0004020202020204" pitchFamily="34" charset="0"/>
              </a:rPr>
              <a:t>GCSE History: Grade 5</a:t>
            </a:r>
            <a:endParaRPr lang="en-GB" sz="800" b="1"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pic>
        <p:nvPicPr>
          <p:cNvPr id="100" name="Picture 99" descr="A piece of paper with lines&#10;&#10;Description automatically generated">
            <a:extLst>
              <a:ext uri="{FF2B5EF4-FFF2-40B4-BE49-F238E27FC236}">
                <a16:creationId xmlns:a16="http://schemas.microsoft.com/office/drawing/2014/main" id="{649A68EC-BBCC-FA94-EFA2-F9E2FF79FF71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E8EDD3"/>
              </a:clrFrom>
              <a:clrTo>
                <a:srgbClr val="E8EDD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3011">
            <a:off x="659341" y="2766855"/>
            <a:ext cx="2417187" cy="1393538"/>
          </a:xfrm>
          <a:prstGeom prst="rect">
            <a:avLst/>
          </a:prstGeom>
        </p:spPr>
      </p:pic>
      <p:pic>
        <p:nvPicPr>
          <p:cNvPr id="101" name="Picture 100" descr="A piece of paper with lines&#10;&#10;Description automatically generated">
            <a:extLst>
              <a:ext uri="{FF2B5EF4-FFF2-40B4-BE49-F238E27FC236}">
                <a16:creationId xmlns:a16="http://schemas.microsoft.com/office/drawing/2014/main" id="{19DBB27F-9E8B-5506-EEA4-45A44F58DEF5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E8EDD3"/>
              </a:clrFrom>
              <a:clrTo>
                <a:srgbClr val="E8EDD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08134">
            <a:off x="974523" y="2779411"/>
            <a:ext cx="2417187" cy="1393538"/>
          </a:xfrm>
          <a:prstGeom prst="rect">
            <a:avLst/>
          </a:prstGeom>
        </p:spPr>
      </p:pic>
      <p:pic>
        <p:nvPicPr>
          <p:cNvPr id="82" name="Picture 81" descr="A picture containing light&#10;&#10;Description automatically generated">
            <a:extLst>
              <a:ext uri="{FF2B5EF4-FFF2-40B4-BE49-F238E27FC236}">
                <a16:creationId xmlns:a16="http://schemas.microsoft.com/office/drawing/2014/main" id="{55286E3A-A253-3A77-CCF5-213E0024795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66965">
            <a:off x="7728883" y="-287920"/>
            <a:ext cx="1046948" cy="7435487"/>
          </a:xfrm>
          <a:prstGeom prst="rect">
            <a:avLst/>
          </a:prstGeom>
        </p:spPr>
      </p:pic>
      <p:cxnSp>
        <p:nvCxnSpPr>
          <p:cNvPr id="102" name="Straight Connector 101">
            <a:extLst>
              <a:ext uri="{FF2B5EF4-FFF2-40B4-BE49-F238E27FC236}">
                <a16:creationId xmlns:a16="http://schemas.microsoft.com/office/drawing/2014/main" id="{90306D3E-77F5-D84B-AA2F-E0DEE2B9E52E}"/>
              </a:ext>
            </a:extLst>
          </p:cNvPr>
          <p:cNvCxnSpPr>
            <a:cxnSpLocks/>
          </p:cNvCxnSpPr>
          <p:nvPr/>
        </p:nvCxnSpPr>
        <p:spPr>
          <a:xfrm flipV="1">
            <a:off x="3814964" y="2124012"/>
            <a:ext cx="0" cy="4409066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4" name="Picture 103" descr="A black arrow with a white background&#10;&#10;Description automatically generated">
            <a:extLst>
              <a:ext uri="{FF2B5EF4-FFF2-40B4-BE49-F238E27FC236}">
                <a16:creationId xmlns:a16="http://schemas.microsoft.com/office/drawing/2014/main" id="{7DCF6E0D-8385-614C-0CE4-C088AB98F4FA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E8EDD3"/>
              </a:clrFrom>
              <a:clrTo>
                <a:srgbClr val="E8EDD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039" y="3656719"/>
            <a:ext cx="719157" cy="1101209"/>
          </a:xfrm>
          <a:prstGeom prst="rect">
            <a:avLst/>
          </a:prstGeom>
        </p:spPr>
      </p:pic>
      <p:pic>
        <p:nvPicPr>
          <p:cNvPr id="94" name="Picture 93" descr="A piece of paper with lines&#10;&#10;Description automatically generated">
            <a:extLst>
              <a:ext uri="{FF2B5EF4-FFF2-40B4-BE49-F238E27FC236}">
                <a16:creationId xmlns:a16="http://schemas.microsoft.com/office/drawing/2014/main" id="{53EA13EA-9137-26AD-7C87-18E880271371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8206" y="2767490"/>
            <a:ext cx="2308227" cy="1244673"/>
          </a:xfrm>
          <a:prstGeom prst="rect">
            <a:avLst/>
          </a:prstGeom>
        </p:spPr>
      </p:pic>
      <p:sp>
        <p:nvSpPr>
          <p:cNvPr id="95" name="Rectangle 94">
            <a:extLst>
              <a:ext uri="{FF2B5EF4-FFF2-40B4-BE49-F238E27FC236}">
                <a16:creationId xmlns:a16="http://schemas.microsoft.com/office/drawing/2014/main" id="{08E07908-9C50-F93F-0864-FB64F0267330}"/>
              </a:ext>
            </a:extLst>
          </p:cNvPr>
          <p:cNvSpPr/>
          <p:nvPr/>
        </p:nvSpPr>
        <p:spPr>
          <a:xfrm>
            <a:off x="1220562" y="2960428"/>
            <a:ext cx="1054947" cy="541563"/>
          </a:xfrm>
          <a:prstGeom prst="rect">
            <a:avLst/>
          </a:prstGeom>
          <a:solidFill>
            <a:srgbClr val="E8EDD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Aptos" panose="020B0004020202020204" pitchFamily="34" charset="0"/>
              </a:rPr>
              <a:t>HISTORY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  <a:latin typeface="Aptos" panose="020B0004020202020204" pitchFamily="34" charset="0"/>
              </a:rPr>
              <a:t>GRADE 6</a:t>
            </a:r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A67E7C68-AC2F-3B90-23E5-ED5F76DC0A3A}"/>
              </a:ext>
            </a:extLst>
          </p:cNvPr>
          <p:cNvSpPr/>
          <p:nvPr/>
        </p:nvSpPr>
        <p:spPr>
          <a:xfrm>
            <a:off x="1175030" y="3513255"/>
            <a:ext cx="1156690" cy="353987"/>
          </a:xfrm>
          <a:prstGeom prst="rect">
            <a:avLst/>
          </a:prstGeom>
          <a:solidFill>
            <a:srgbClr val="E8EDD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" b="1" dirty="0">
                <a:solidFill>
                  <a:schemeClr val="tx1"/>
                </a:solidFill>
                <a:latin typeface="Aptos" panose="020B0004020202020204" pitchFamily="34" charset="0"/>
              </a:rPr>
              <a:t>JOHN SMITH</a:t>
            </a:r>
          </a:p>
          <a:p>
            <a:pPr algn="ctr"/>
            <a:r>
              <a:rPr lang="en-GB" sz="800" b="1" dirty="0">
                <a:solidFill>
                  <a:schemeClr val="tx1"/>
                </a:solidFill>
                <a:latin typeface="Aptos" panose="020B0004020202020204" pitchFamily="34" charset="0"/>
              </a:rPr>
              <a:t>AUGUST 2027</a:t>
            </a:r>
            <a:endParaRPr lang="en-GB" sz="600" b="1"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pic>
        <p:nvPicPr>
          <p:cNvPr id="6146" name="Picture 2" descr="Mark scheme (A-level) : Component 2E The English Revolution, 1625-1660 -  Sample set 1">
            <a:extLst>
              <a:ext uri="{FF2B5EF4-FFF2-40B4-BE49-F238E27FC236}">
                <a16:creationId xmlns:a16="http://schemas.microsoft.com/office/drawing/2014/main" id="{4997589A-EA6D-48C7-EB0B-2DB212828A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77937" y="3065154"/>
            <a:ext cx="1063935" cy="618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0446579"/>
      </p:ext>
    </p:extLst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A3FA877-527A-1BB4-E2E7-BD676526B348}"/>
              </a:ext>
            </a:extLst>
          </p:cNvPr>
          <p:cNvSpPr/>
          <p:nvPr/>
        </p:nvSpPr>
        <p:spPr>
          <a:xfrm>
            <a:off x="329609" y="1859259"/>
            <a:ext cx="7395166" cy="4639893"/>
          </a:xfrm>
          <a:prstGeom prst="roundRect">
            <a:avLst>
              <a:gd name="adj" fmla="val 3185"/>
            </a:avLst>
          </a:prstGeom>
          <a:solidFill>
            <a:srgbClr val="E8EDD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3">
            <a:extLst>
              <a:ext uri="{FF2B5EF4-FFF2-40B4-BE49-F238E27FC236}">
                <a16:creationId xmlns:a16="http://schemas.microsoft.com/office/drawing/2014/main" id="{57BB744F-C9EA-6036-C112-46E986EB67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04794"/>
            <a:ext cx="8005356" cy="830143"/>
          </a:xfrm>
        </p:spPr>
        <p:txBody>
          <a:bodyPr/>
          <a:lstStyle/>
          <a:p>
            <a:r>
              <a:rPr lang="en-GB" dirty="0"/>
              <a:t>Gaining a Qualification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BC6415-D533-EEA0-E19D-84FE5234F850}"/>
              </a:ext>
            </a:extLst>
          </p:cNvPr>
          <p:cNvSpPr txBox="1"/>
          <p:nvPr/>
        </p:nvSpPr>
        <p:spPr>
          <a:xfrm>
            <a:off x="256158" y="1895827"/>
            <a:ext cx="1813255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latin typeface="Aptos" panose="020B0004020202020204" pitchFamily="34" charset="0"/>
              </a:rPr>
              <a:t>Academic</a:t>
            </a:r>
            <a:br>
              <a:rPr lang="en-GB" sz="2000" b="1" dirty="0">
                <a:latin typeface="Aptos" panose="020B0004020202020204" pitchFamily="34" charset="0"/>
              </a:rPr>
            </a:br>
            <a:r>
              <a:rPr lang="en-GB" sz="2000" b="1" dirty="0">
                <a:latin typeface="Aptos" panose="020B0004020202020204" pitchFamily="34" charset="0"/>
              </a:rPr>
              <a:t>Study</a:t>
            </a:r>
          </a:p>
          <a:p>
            <a:pPr algn="ctr"/>
            <a:endParaRPr lang="en-GB" sz="1400" b="1" dirty="0">
              <a:latin typeface="Aptos" panose="020B0004020202020204" pitchFamily="34" charset="0"/>
            </a:endParaRPr>
          </a:p>
          <a:p>
            <a:pPr algn="ctr"/>
            <a:r>
              <a:rPr lang="en-GB" sz="1400" b="1" dirty="0">
                <a:latin typeface="Aptos" panose="020B0004020202020204" pitchFamily="34" charset="0"/>
              </a:rPr>
              <a:t>Examinations</a:t>
            </a:r>
            <a:br>
              <a:rPr lang="en-GB" sz="1100" b="1" dirty="0">
                <a:latin typeface="Aptos" panose="020B0004020202020204" pitchFamily="34" charset="0"/>
              </a:rPr>
            </a:br>
            <a:endParaRPr lang="en-GB" sz="1200" b="1" dirty="0">
              <a:latin typeface="Aptos" panose="020B0004020202020204" pitchFamily="34" charset="0"/>
            </a:endParaRPr>
          </a:p>
          <a:p>
            <a:pPr algn="ctr"/>
            <a:r>
              <a:rPr lang="en-GB" sz="1400" dirty="0"/>
              <a:t>Exams last 1–2.5 hours, taken at the end of Year 11, usually in the sports hall, and marked by national exam boards.</a:t>
            </a:r>
            <a:endParaRPr lang="en-GB" sz="1400" b="1" dirty="0">
              <a:latin typeface="Aptos" panose="020B0004020202020204" pitchFamily="34" charset="0"/>
            </a:endParaRPr>
          </a:p>
          <a:p>
            <a:pPr algn="ctr"/>
            <a:endParaRPr lang="en-GB" sz="1200" b="1" dirty="0">
              <a:latin typeface="Aptos" panose="020B0004020202020204" pitchFamily="34" charset="0"/>
            </a:endParaRPr>
          </a:p>
          <a:p>
            <a:pPr algn="ctr"/>
            <a:endParaRPr lang="en-GB" sz="1200" b="1" dirty="0">
              <a:latin typeface="Aptos" panose="020B0004020202020204" pitchFamily="34" charset="0"/>
            </a:endParaRPr>
          </a:p>
          <a:p>
            <a:pPr algn="ctr"/>
            <a:r>
              <a:rPr lang="en-GB" b="1" dirty="0">
                <a:latin typeface="Aptos" panose="020B0004020202020204" pitchFamily="34" charset="0"/>
              </a:rPr>
              <a:t>NEA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Project work completed in class, often lasting weeks or months, with limited teacher support.</a:t>
            </a:r>
            <a:endParaRPr lang="en-GB" sz="1400" dirty="0">
              <a:latin typeface="Aptos" panose="020B0004020202020204" pitchFamily="34" charset="0"/>
            </a:endParaRP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79F1D702-0D3A-10CC-D376-7E0E71CB2E9A}"/>
              </a:ext>
            </a:extLst>
          </p:cNvPr>
          <p:cNvSpPr/>
          <p:nvPr/>
        </p:nvSpPr>
        <p:spPr>
          <a:xfrm>
            <a:off x="2602234" y="4219451"/>
            <a:ext cx="2346586" cy="996829"/>
          </a:xfrm>
          <a:prstGeom prst="roundRect">
            <a:avLst>
              <a:gd name="adj" fmla="val 4136"/>
            </a:avLst>
          </a:prstGeom>
          <a:solidFill>
            <a:srgbClr val="C4D08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Aptos" panose="020B0004020202020204" pitchFamily="34" charset="0"/>
              </a:rPr>
              <a:t>Examination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8871D182-1FAD-1D89-0CD4-CEE1D0C38C80}"/>
              </a:ext>
            </a:extLst>
          </p:cNvPr>
          <p:cNvSpPr/>
          <p:nvPr/>
        </p:nvSpPr>
        <p:spPr>
          <a:xfrm>
            <a:off x="5368037" y="4212992"/>
            <a:ext cx="2178225" cy="996829"/>
          </a:xfrm>
          <a:prstGeom prst="roundRect">
            <a:avLst>
              <a:gd name="adj" fmla="val 4136"/>
            </a:avLst>
          </a:prstGeom>
          <a:solidFill>
            <a:srgbClr val="C4D08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200" dirty="0">
                <a:solidFill>
                  <a:schemeClr val="tx1"/>
                </a:solidFill>
                <a:latin typeface="Aptos" panose="020B0004020202020204" pitchFamily="34" charset="0"/>
              </a:rPr>
              <a:t>Non-Examined Assessment (coursework)</a:t>
            </a:r>
          </a:p>
        </p:txBody>
      </p:sp>
      <p:pic>
        <p:nvPicPr>
          <p:cNvPr id="28" name="Picture 27" descr="A person sitting at a table&#10;&#10;Description automatically generated">
            <a:extLst>
              <a:ext uri="{FF2B5EF4-FFF2-40B4-BE49-F238E27FC236}">
                <a16:creationId xmlns:a16="http://schemas.microsoft.com/office/drawing/2014/main" id="{33F58003-9AE9-A728-89A4-5AE2554D51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174" y="4507520"/>
            <a:ext cx="758482" cy="655244"/>
          </a:xfrm>
          <a:prstGeom prst="rect">
            <a:avLst/>
          </a:prstGeom>
        </p:spPr>
      </p:pic>
      <p:sp>
        <p:nvSpPr>
          <p:cNvPr id="46" name="AutoShape 4" descr="Level 3 Installation &amp; Maintenance Electrician Apprenticeship - SHCG |  South Hampshire College Group">
            <a:extLst>
              <a:ext uri="{FF2B5EF4-FFF2-40B4-BE49-F238E27FC236}">
                <a16:creationId xmlns:a16="http://schemas.microsoft.com/office/drawing/2014/main" id="{DBCCB588-DA40-4818-0FCE-D2E366654BF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022534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9D9BDD8-30BF-0A74-3BCD-749E75C79259}"/>
              </a:ext>
            </a:extLst>
          </p:cNvPr>
          <p:cNvSpPr/>
          <p:nvPr/>
        </p:nvSpPr>
        <p:spPr>
          <a:xfrm>
            <a:off x="2602241" y="1968848"/>
            <a:ext cx="2212361" cy="996829"/>
          </a:xfrm>
          <a:prstGeom prst="roundRect">
            <a:avLst>
              <a:gd name="adj" fmla="val 4136"/>
            </a:avLst>
          </a:prstGeom>
          <a:solidFill>
            <a:srgbClr val="C4D08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Aptos" panose="020B0004020202020204" pitchFamily="34" charset="0"/>
              </a:rPr>
              <a:t>Examination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304149A4-0ED6-4798-E6AA-2B9D537C8BE2}"/>
              </a:ext>
            </a:extLst>
          </p:cNvPr>
          <p:cNvSpPr/>
          <p:nvPr/>
        </p:nvSpPr>
        <p:spPr>
          <a:xfrm>
            <a:off x="5333902" y="1968847"/>
            <a:ext cx="2212361" cy="996829"/>
          </a:xfrm>
          <a:prstGeom prst="roundRect">
            <a:avLst>
              <a:gd name="adj" fmla="val 4136"/>
            </a:avLst>
          </a:prstGeom>
          <a:solidFill>
            <a:srgbClr val="C4D08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Aptos" panose="020B0004020202020204" pitchFamily="34" charset="0"/>
              </a:rPr>
              <a:t>Examination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D355BE6-36AA-A930-DF12-B1D44C5AFB2C}"/>
              </a:ext>
            </a:extLst>
          </p:cNvPr>
          <p:cNvSpPr txBox="1"/>
          <p:nvPr/>
        </p:nvSpPr>
        <p:spPr>
          <a:xfrm>
            <a:off x="4774344" y="2201086"/>
            <a:ext cx="599802" cy="492919"/>
          </a:xfrm>
          <a:prstGeom prst="roundRect">
            <a:avLst>
              <a:gd name="adj" fmla="val 11339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Aptos" panose="020B0004020202020204" pitchFamily="34" charset="0"/>
              </a:rPr>
              <a:t>+</a:t>
            </a:r>
            <a:endParaRPr lang="en-GB" sz="1400" dirty="0">
              <a:latin typeface="Aptos" panose="020B0004020202020204" pitchFamily="34" charset="0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BCB4E928-13E7-E689-0C46-08D2F4DA9B7D}"/>
              </a:ext>
            </a:extLst>
          </p:cNvPr>
          <p:cNvSpPr/>
          <p:nvPr/>
        </p:nvSpPr>
        <p:spPr>
          <a:xfrm>
            <a:off x="2602236" y="5351847"/>
            <a:ext cx="2346584" cy="996829"/>
          </a:xfrm>
          <a:prstGeom prst="roundRect">
            <a:avLst>
              <a:gd name="adj" fmla="val 4136"/>
            </a:avLst>
          </a:prstGeom>
          <a:solidFill>
            <a:srgbClr val="C4D08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Aptos" panose="020B0004020202020204" pitchFamily="34" charset="0"/>
              </a:rPr>
              <a:t>Examination</a:t>
            </a:r>
          </a:p>
        </p:txBody>
      </p:sp>
      <p:pic>
        <p:nvPicPr>
          <p:cNvPr id="26" name="Picture 25" descr="A person sitting at a table&#10;&#10;Description automatically generated">
            <a:extLst>
              <a:ext uri="{FF2B5EF4-FFF2-40B4-BE49-F238E27FC236}">
                <a16:creationId xmlns:a16="http://schemas.microsoft.com/office/drawing/2014/main" id="{10797D77-5FFE-A8EA-3235-8C05FF3D40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9174" y="5639916"/>
            <a:ext cx="758482" cy="655244"/>
          </a:xfrm>
          <a:prstGeom prst="rect">
            <a:avLst/>
          </a:prstGeom>
        </p:spPr>
      </p:pic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6D2DEF0D-7605-836F-059E-9AFC90C27F35}"/>
              </a:ext>
            </a:extLst>
          </p:cNvPr>
          <p:cNvSpPr/>
          <p:nvPr/>
        </p:nvSpPr>
        <p:spPr>
          <a:xfrm>
            <a:off x="5368032" y="5363060"/>
            <a:ext cx="1256142" cy="996829"/>
          </a:xfrm>
          <a:prstGeom prst="roundRect">
            <a:avLst>
              <a:gd name="adj" fmla="val 4136"/>
            </a:avLst>
          </a:prstGeom>
          <a:solidFill>
            <a:srgbClr val="C4D08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Aptos" panose="020B0004020202020204" pitchFamily="34" charset="0"/>
              </a:rPr>
              <a:t>NEA</a:t>
            </a:r>
          </a:p>
        </p:txBody>
      </p:sp>
      <p:sp>
        <p:nvSpPr>
          <p:cNvPr id="30" name="Rectangle: Rounded Corners 29">
            <a:extLst>
              <a:ext uri="{FF2B5EF4-FFF2-40B4-BE49-F238E27FC236}">
                <a16:creationId xmlns:a16="http://schemas.microsoft.com/office/drawing/2014/main" id="{C1D37455-0053-65EB-2765-83F16359BF06}"/>
              </a:ext>
            </a:extLst>
          </p:cNvPr>
          <p:cNvSpPr/>
          <p:nvPr/>
        </p:nvSpPr>
        <p:spPr>
          <a:xfrm>
            <a:off x="6970553" y="5363060"/>
            <a:ext cx="575704" cy="996829"/>
          </a:xfrm>
          <a:prstGeom prst="roundRect">
            <a:avLst>
              <a:gd name="adj" fmla="val 4136"/>
            </a:avLst>
          </a:prstGeom>
          <a:solidFill>
            <a:srgbClr val="C4D08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Aptos" panose="020B0004020202020204" pitchFamily="34" charset="0"/>
              </a:rPr>
              <a:t>NEA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60B9729B-5A46-E3C5-1D70-0FD4E42DC7CC}"/>
              </a:ext>
            </a:extLst>
          </p:cNvPr>
          <p:cNvSpPr txBox="1"/>
          <p:nvPr/>
        </p:nvSpPr>
        <p:spPr>
          <a:xfrm>
            <a:off x="4861074" y="5603801"/>
            <a:ext cx="599802" cy="492919"/>
          </a:xfrm>
          <a:prstGeom prst="roundRect">
            <a:avLst>
              <a:gd name="adj" fmla="val 11339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Aptos" panose="020B0004020202020204" pitchFamily="34" charset="0"/>
              </a:rPr>
              <a:t>+</a:t>
            </a:r>
            <a:endParaRPr lang="en-GB" sz="1400" dirty="0">
              <a:latin typeface="Aptos" panose="020B00040202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5188FDF-D5D4-2087-4330-D1C41086E1C2}"/>
              </a:ext>
            </a:extLst>
          </p:cNvPr>
          <p:cNvSpPr txBox="1"/>
          <p:nvPr/>
        </p:nvSpPr>
        <p:spPr>
          <a:xfrm>
            <a:off x="6494938" y="5610870"/>
            <a:ext cx="599802" cy="492919"/>
          </a:xfrm>
          <a:prstGeom prst="roundRect">
            <a:avLst>
              <a:gd name="adj" fmla="val 11339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Aptos" panose="020B0004020202020204" pitchFamily="34" charset="0"/>
              </a:rPr>
              <a:t>+</a:t>
            </a:r>
            <a:endParaRPr lang="en-GB" sz="1400" dirty="0">
              <a:latin typeface="Aptos" panose="020B0004020202020204" pitchFamily="34" charset="0"/>
            </a:endParaRPr>
          </a:p>
        </p:txBody>
      </p:sp>
      <p:pic>
        <p:nvPicPr>
          <p:cNvPr id="36" name="Picture 35" descr="A chef hat with a spatula&#10;&#10;Description automatically generated">
            <a:extLst>
              <a:ext uri="{FF2B5EF4-FFF2-40B4-BE49-F238E27FC236}">
                <a16:creationId xmlns:a16="http://schemas.microsoft.com/office/drawing/2014/main" id="{3704C43B-DEE5-DEC7-FCFB-5B47D1FFA66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0970" y="5679441"/>
            <a:ext cx="714726" cy="557317"/>
          </a:xfrm>
          <a:prstGeom prst="rect">
            <a:avLst/>
          </a:prstGeom>
        </p:spPr>
      </p:pic>
      <p:pic>
        <p:nvPicPr>
          <p:cNvPr id="41" name="Picture 40" descr="A person sitting at a table&#10;&#10;Description automatically generated">
            <a:extLst>
              <a:ext uri="{FF2B5EF4-FFF2-40B4-BE49-F238E27FC236}">
                <a16:creationId xmlns:a16="http://schemas.microsoft.com/office/drawing/2014/main" id="{BC0852EB-855F-23D5-3FE1-F9E474EA952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1304" y="2257739"/>
            <a:ext cx="758482" cy="655244"/>
          </a:xfrm>
          <a:prstGeom prst="rect">
            <a:avLst/>
          </a:prstGeom>
        </p:spPr>
      </p:pic>
      <p:pic>
        <p:nvPicPr>
          <p:cNvPr id="42" name="Picture 41" descr="A person sitting at a table&#10;&#10;Description automatically generated">
            <a:extLst>
              <a:ext uri="{FF2B5EF4-FFF2-40B4-BE49-F238E27FC236}">
                <a16:creationId xmlns:a16="http://schemas.microsoft.com/office/drawing/2014/main" id="{21977200-552F-8BC9-1FDA-56EB02699F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357" y="2280855"/>
            <a:ext cx="758482" cy="655244"/>
          </a:xfrm>
          <a:prstGeom prst="rect">
            <a:avLst/>
          </a:prstGeom>
        </p:spPr>
      </p:pic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96F6D202-A940-9A70-93A6-5879D722DDBF}"/>
              </a:ext>
            </a:extLst>
          </p:cNvPr>
          <p:cNvCxnSpPr>
            <a:cxnSpLocks/>
          </p:cNvCxnSpPr>
          <p:nvPr/>
        </p:nvCxnSpPr>
        <p:spPr>
          <a:xfrm>
            <a:off x="2318554" y="3043393"/>
            <a:ext cx="527277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>
            <a:extLst>
              <a:ext uri="{FF2B5EF4-FFF2-40B4-BE49-F238E27FC236}">
                <a16:creationId xmlns:a16="http://schemas.microsoft.com/office/drawing/2014/main" id="{A411AE50-63A0-FBEA-4610-E19EA45902C0}"/>
              </a:ext>
            </a:extLst>
          </p:cNvPr>
          <p:cNvCxnSpPr>
            <a:cxnSpLocks/>
          </p:cNvCxnSpPr>
          <p:nvPr/>
        </p:nvCxnSpPr>
        <p:spPr>
          <a:xfrm>
            <a:off x="2310334" y="4149848"/>
            <a:ext cx="527277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94F1F02F-A372-B410-651E-9560CEF1D709}"/>
              </a:ext>
            </a:extLst>
          </p:cNvPr>
          <p:cNvCxnSpPr>
            <a:cxnSpLocks/>
          </p:cNvCxnSpPr>
          <p:nvPr/>
        </p:nvCxnSpPr>
        <p:spPr>
          <a:xfrm>
            <a:off x="2326843" y="5284057"/>
            <a:ext cx="5272770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>
            <a:extLst>
              <a:ext uri="{FF2B5EF4-FFF2-40B4-BE49-F238E27FC236}">
                <a16:creationId xmlns:a16="http://schemas.microsoft.com/office/drawing/2014/main" id="{D28B1CE1-4DBB-803C-867F-FAE5A61AE80A}"/>
              </a:ext>
            </a:extLst>
          </p:cNvPr>
          <p:cNvSpPr txBox="1"/>
          <p:nvPr/>
        </p:nvSpPr>
        <p:spPr>
          <a:xfrm>
            <a:off x="569867" y="1349341"/>
            <a:ext cx="46472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latin typeface="Aptos" panose="020B0004020202020204" pitchFamily="34" charset="0"/>
              </a:rPr>
              <a:t>There are several ways to gain a qualification:</a:t>
            </a:r>
            <a:endParaRPr lang="en-GB" sz="1400" dirty="0">
              <a:latin typeface="Aptos" panose="020B0004020202020204" pitchFamily="34" charset="0"/>
            </a:endParaRPr>
          </a:p>
        </p:txBody>
      </p:sp>
      <p:pic>
        <p:nvPicPr>
          <p:cNvPr id="55" name="Picture 54" descr="A hands using a sponge to wipe a piece of paper&#10;&#10;Description automatically generated">
            <a:extLst>
              <a:ext uri="{FF2B5EF4-FFF2-40B4-BE49-F238E27FC236}">
                <a16:creationId xmlns:a16="http://schemas.microsoft.com/office/drawing/2014/main" id="{706A8B03-697E-44F1-2A86-701D9721344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1416" y="4636656"/>
            <a:ext cx="820712" cy="587141"/>
          </a:xfrm>
          <a:prstGeom prst="rect">
            <a:avLst/>
          </a:prstGeom>
        </p:spPr>
      </p:pic>
      <p:pic>
        <p:nvPicPr>
          <p:cNvPr id="57" name="Picture 56" descr="A carrot and a knife&#10;&#10;Description automatically generated">
            <a:extLst>
              <a:ext uri="{FF2B5EF4-FFF2-40B4-BE49-F238E27FC236}">
                <a16:creationId xmlns:a16="http://schemas.microsoft.com/office/drawing/2014/main" id="{BCF82192-80A0-47B6-5CD3-2D6485465BF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9263" y="5610924"/>
            <a:ext cx="421926" cy="513073"/>
          </a:xfrm>
          <a:prstGeom prst="rect">
            <a:avLst/>
          </a:prstGeom>
        </p:spPr>
      </p:pic>
      <p:sp>
        <p:nvSpPr>
          <p:cNvPr id="58" name="TextBox 57">
            <a:extLst>
              <a:ext uri="{FF2B5EF4-FFF2-40B4-BE49-F238E27FC236}">
                <a16:creationId xmlns:a16="http://schemas.microsoft.com/office/drawing/2014/main" id="{982FA9F8-43D1-C263-D2C5-98344A7668CF}"/>
              </a:ext>
            </a:extLst>
          </p:cNvPr>
          <p:cNvSpPr txBox="1"/>
          <p:nvPr/>
        </p:nvSpPr>
        <p:spPr>
          <a:xfrm>
            <a:off x="4851772" y="4479410"/>
            <a:ext cx="599802" cy="492919"/>
          </a:xfrm>
          <a:prstGeom prst="roundRect">
            <a:avLst>
              <a:gd name="adj" fmla="val 11339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Aptos" panose="020B0004020202020204" pitchFamily="34" charset="0"/>
              </a:rPr>
              <a:t>+</a:t>
            </a:r>
            <a:endParaRPr lang="en-GB" sz="1400" dirty="0">
              <a:latin typeface="Aptos" panose="020B0004020202020204" pitchFamily="34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7BA3E91-68CB-6816-9B7C-65FF118F8F78}"/>
              </a:ext>
            </a:extLst>
          </p:cNvPr>
          <p:cNvSpPr txBox="1"/>
          <p:nvPr/>
        </p:nvSpPr>
        <p:spPr>
          <a:xfrm>
            <a:off x="4334800" y="2709062"/>
            <a:ext cx="43954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050" dirty="0">
                <a:latin typeface="Aptos" panose="020B0004020202020204" pitchFamily="34" charset="0"/>
              </a:rPr>
              <a:t>50%</a:t>
            </a:r>
            <a:endParaRPr lang="en-GB" sz="900" dirty="0">
              <a:latin typeface="Aptos" panose="020B0004020202020204" pitchFamily="34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50B98C11-11C0-D4A8-E556-C80CE4F35106}"/>
              </a:ext>
            </a:extLst>
          </p:cNvPr>
          <p:cNvSpPr txBox="1"/>
          <p:nvPr/>
        </p:nvSpPr>
        <p:spPr>
          <a:xfrm>
            <a:off x="7106711" y="2693999"/>
            <a:ext cx="43954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050" dirty="0">
                <a:latin typeface="Aptos" panose="020B0004020202020204" pitchFamily="34" charset="0"/>
              </a:rPr>
              <a:t>50%</a:t>
            </a:r>
            <a:endParaRPr lang="en-GB" sz="900" dirty="0">
              <a:latin typeface="Aptos" panose="020B0004020202020204" pitchFamily="34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D4F308D0-67D5-0332-29AE-989F33649DFA}"/>
              </a:ext>
            </a:extLst>
          </p:cNvPr>
          <p:cNvSpPr txBox="1"/>
          <p:nvPr/>
        </p:nvSpPr>
        <p:spPr>
          <a:xfrm>
            <a:off x="4512872" y="4954865"/>
            <a:ext cx="43954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050" dirty="0">
                <a:latin typeface="Aptos" panose="020B0004020202020204" pitchFamily="34" charset="0"/>
              </a:rPr>
              <a:t>50%</a:t>
            </a:r>
            <a:endParaRPr lang="en-GB" sz="900" dirty="0">
              <a:latin typeface="Aptos" panose="020B0004020202020204" pitchFamily="34" charset="0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A6F513F5-7303-CA7B-70E9-12B9EBE933C7}"/>
              </a:ext>
            </a:extLst>
          </p:cNvPr>
          <p:cNvSpPr txBox="1"/>
          <p:nvPr/>
        </p:nvSpPr>
        <p:spPr>
          <a:xfrm>
            <a:off x="7106711" y="4937076"/>
            <a:ext cx="43954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050" dirty="0">
                <a:latin typeface="Aptos" panose="020B0004020202020204" pitchFamily="34" charset="0"/>
              </a:rPr>
              <a:t>50%</a:t>
            </a:r>
            <a:endParaRPr lang="en-GB" sz="900" dirty="0">
              <a:latin typeface="Aptos" panose="020B0004020202020204" pitchFamily="34" charset="0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76E4182D-D224-9F27-2B71-C5E79FC48644}"/>
              </a:ext>
            </a:extLst>
          </p:cNvPr>
          <p:cNvSpPr txBox="1"/>
          <p:nvPr/>
        </p:nvSpPr>
        <p:spPr>
          <a:xfrm>
            <a:off x="4518972" y="6080813"/>
            <a:ext cx="43954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050" dirty="0">
                <a:latin typeface="Aptos" panose="020B0004020202020204" pitchFamily="34" charset="0"/>
              </a:rPr>
              <a:t>50%</a:t>
            </a:r>
            <a:endParaRPr lang="en-GB" sz="900" dirty="0">
              <a:latin typeface="Aptos" panose="020B0004020202020204" pitchFamily="34" charset="0"/>
            </a:endParaRP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D1F4F515-7C3A-3844-5837-1C465200F525}"/>
              </a:ext>
            </a:extLst>
          </p:cNvPr>
          <p:cNvSpPr txBox="1"/>
          <p:nvPr/>
        </p:nvSpPr>
        <p:spPr>
          <a:xfrm>
            <a:off x="6214266" y="6097677"/>
            <a:ext cx="43954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050" dirty="0">
                <a:latin typeface="Aptos" panose="020B0004020202020204" pitchFamily="34" charset="0"/>
              </a:rPr>
              <a:t>35%</a:t>
            </a:r>
            <a:endParaRPr lang="en-GB" sz="900" dirty="0">
              <a:latin typeface="Aptos" panose="020B0004020202020204" pitchFamily="34" charset="0"/>
            </a:endParaRPr>
          </a:p>
        </p:txBody>
      </p:sp>
      <p:sp>
        <p:nvSpPr>
          <p:cNvPr id="66" name="TextBox 65">
            <a:extLst>
              <a:ext uri="{FF2B5EF4-FFF2-40B4-BE49-F238E27FC236}">
                <a16:creationId xmlns:a16="http://schemas.microsoft.com/office/drawing/2014/main" id="{A9C632E8-03D8-5141-A59A-0B08BFADB574}"/>
              </a:ext>
            </a:extLst>
          </p:cNvPr>
          <p:cNvSpPr txBox="1"/>
          <p:nvPr/>
        </p:nvSpPr>
        <p:spPr>
          <a:xfrm>
            <a:off x="7065989" y="6123991"/>
            <a:ext cx="43954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050" dirty="0">
                <a:latin typeface="Aptos" panose="020B0004020202020204" pitchFamily="34" charset="0"/>
              </a:rPr>
              <a:t>15%</a:t>
            </a:r>
            <a:endParaRPr lang="en-GB" sz="900" dirty="0">
              <a:latin typeface="Aptos" panose="020B0004020202020204" pitchFamily="34" charset="0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A97EA915-BA60-802F-50D0-A4EC564B1629}"/>
              </a:ext>
            </a:extLst>
          </p:cNvPr>
          <p:cNvSpPr txBox="1"/>
          <p:nvPr/>
        </p:nvSpPr>
        <p:spPr>
          <a:xfrm rot="16200000">
            <a:off x="2036099" y="2279893"/>
            <a:ext cx="784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atin typeface="Aptos" panose="020B0004020202020204" pitchFamily="34" charset="0"/>
              </a:rPr>
              <a:t>GCSE</a:t>
            </a:r>
            <a:endParaRPr lang="en-GB" sz="1400" b="1" dirty="0">
              <a:latin typeface="Aptos" panose="020B0004020202020204" pitchFamily="34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DD083F99-F496-1435-FFC1-1A785D4D20EB}"/>
              </a:ext>
            </a:extLst>
          </p:cNvPr>
          <p:cNvSpPr txBox="1"/>
          <p:nvPr/>
        </p:nvSpPr>
        <p:spPr>
          <a:xfrm rot="16200000">
            <a:off x="2031087" y="3401729"/>
            <a:ext cx="784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atin typeface="Aptos" panose="020B0004020202020204" pitchFamily="34" charset="0"/>
              </a:rPr>
              <a:t>GCSE</a:t>
            </a:r>
            <a:endParaRPr lang="en-GB" sz="1400" b="1" dirty="0">
              <a:latin typeface="Aptos" panose="020B0004020202020204" pitchFamily="34" charset="0"/>
            </a:endParaRP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D6CD752A-1B54-DDFA-AC68-521344CA14B9}"/>
              </a:ext>
            </a:extLst>
          </p:cNvPr>
          <p:cNvSpPr txBox="1"/>
          <p:nvPr/>
        </p:nvSpPr>
        <p:spPr>
          <a:xfrm rot="16200000">
            <a:off x="2018636" y="4533192"/>
            <a:ext cx="784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atin typeface="Aptos" panose="020B0004020202020204" pitchFamily="34" charset="0"/>
              </a:rPr>
              <a:t>GCSE</a:t>
            </a:r>
            <a:endParaRPr lang="en-GB" sz="1400" b="1" dirty="0">
              <a:latin typeface="Aptos" panose="020B0004020202020204" pitchFamily="34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536EE4EB-B324-4461-0AAF-A8D6E0C6CE17}"/>
              </a:ext>
            </a:extLst>
          </p:cNvPr>
          <p:cNvSpPr txBox="1"/>
          <p:nvPr/>
        </p:nvSpPr>
        <p:spPr>
          <a:xfrm rot="16200000">
            <a:off x="2036959" y="5699114"/>
            <a:ext cx="7841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atin typeface="Aptos" panose="020B0004020202020204" pitchFamily="34" charset="0"/>
              </a:rPr>
              <a:t>GCSE</a:t>
            </a:r>
            <a:endParaRPr lang="en-GB" sz="1400" b="1" dirty="0">
              <a:latin typeface="Aptos" panose="020B0004020202020204" pitchFamily="34" charset="0"/>
            </a:endParaRP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05E3F76A-AB0C-473A-C86B-49BA6454060E}"/>
              </a:ext>
            </a:extLst>
          </p:cNvPr>
          <p:cNvCxnSpPr>
            <a:cxnSpLocks/>
          </p:cNvCxnSpPr>
          <p:nvPr/>
        </p:nvCxnSpPr>
        <p:spPr>
          <a:xfrm flipV="1">
            <a:off x="2240164" y="1968841"/>
            <a:ext cx="0" cy="4409066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Rectangle: Rounded Corners 14">
            <a:extLst>
              <a:ext uri="{FF2B5EF4-FFF2-40B4-BE49-F238E27FC236}">
                <a16:creationId xmlns:a16="http://schemas.microsoft.com/office/drawing/2014/main" id="{91229F3F-48E1-5F00-6BA5-84ACBA3E1CB3}"/>
              </a:ext>
            </a:extLst>
          </p:cNvPr>
          <p:cNvSpPr/>
          <p:nvPr/>
        </p:nvSpPr>
        <p:spPr>
          <a:xfrm>
            <a:off x="2575012" y="3064253"/>
            <a:ext cx="1613203" cy="1040066"/>
          </a:xfrm>
          <a:prstGeom prst="roundRect">
            <a:avLst>
              <a:gd name="adj" fmla="val 4136"/>
            </a:avLst>
          </a:prstGeom>
          <a:solidFill>
            <a:srgbClr val="C4D08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Aptos" panose="020B0004020202020204" pitchFamily="34" charset="0"/>
              </a:rPr>
              <a:t>Examination</a:t>
            </a:r>
          </a:p>
        </p:txBody>
      </p:sp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B9C118CE-CBA4-CF6E-6613-F05DD9C53E8C}"/>
              </a:ext>
            </a:extLst>
          </p:cNvPr>
          <p:cNvSpPr/>
          <p:nvPr/>
        </p:nvSpPr>
        <p:spPr>
          <a:xfrm>
            <a:off x="4236631" y="3066362"/>
            <a:ext cx="1613203" cy="1040066"/>
          </a:xfrm>
          <a:prstGeom prst="roundRect">
            <a:avLst>
              <a:gd name="adj" fmla="val 4136"/>
            </a:avLst>
          </a:prstGeom>
          <a:solidFill>
            <a:srgbClr val="C4D08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Aptos" panose="020B0004020202020204" pitchFamily="34" charset="0"/>
              </a:rPr>
              <a:t>Examination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F0F00EC8-3902-991E-3B68-2ACD028B4750}"/>
              </a:ext>
            </a:extLst>
          </p:cNvPr>
          <p:cNvSpPr/>
          <p:nvPr/>
        </p:nvSpPr>
        <p:spPr>
          <a:xfrm>
            <a:off x="5938587" y="3069939"/>
            <a:ext cx="1613203" cy="1040066"/>
          </a:xfrm>
          <a:prstGeom prst="roundRect">
            <a:avLst>
              <a:gd name="adj" fmla="val 4136"/>
            </a:avLst>
          </a:prstGeom>
          <a:solidFill>
            <a:srgbClr val="C4D08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Aptos" panose="020B0004020202020204" pitchFamily="34" charset="0"/>
              </a:rPr>
              <a:t>Examination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FDE5C80-B0DF-5C33-E02D-13EDEE2E2B1C}"/>
              </a:ext>
            </a:extLst>
          </p:cNvPr>
          <p:cNvSpPr txBox="1"/>
          <p:nvPr/>
        </p:nvSpPr>
        <p:spPr>
          <a:xfrm>
            <a:off x="3919170" y="3468754"/>
            <a:ext cx="599802" cy="492919"/>
          </a:xfrm>
          <a:prstGeom prst="roundRect">
            <a:avLst>
              <a:gd name="adj" fmla="val 11339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Aptos" panose="020B0004020202020204" pitchFamily="34" charset="0"/>
              </a:rPr>
              <a:t>+</a:t>
            </a:r>
            <a:endParaRPr lang="en-GB" sz="1400" dirty="0">
              <a:latin typeface="Aptos" panose="020B00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6084E7F-2127-4DFD-55D1-87B4DFA9E21F}"/>
              </a:ext>
            </a:extLst>
          </p:cNvPr>
          <p:cNvSpPr txBox="1"/>
          <p:nvPr/>
        </p:nvSpPr>
        <p:spPr>
          <a:xfrm>
            <a:off x="5588601" y="3536456"/>
            <a:ext cx="599802" cy="492919"/>
          </a:xfrm>
          <a:prstGeom prst="roundRect">
            <a:avLst>
              <a:gd name="adj" fmla="val 11339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Aptos" panose="020B0004020202020204" pitchFamily="34" charset="0"/>
              </a:rPr>
              <a:t>+</a:t>
            </a:r>
            <a:endParaRPr lang="en-GB" sz="1400" dirty="0">
              <a:latin typeface="Aptos" panose="020B0004020202020204" pitchFamily="34" charset="0"/>
            </a:endParaRPr>
          </a:p>
        </p:txBody>
      </p:sp>
      <p:pic>
        <p:nvPicPr>
          <p:cNvPr id="22" name="Picture 21" descr="A person sitting at a table&#10;&#10;Description automatically generated">
            <a:extLst>
              <a:ext uri="{FF2B5EF4-FFF2-40B4-BE49-F238E27FC236}">
                <a16:creationId xmlns:a16="http://schemas.microsoft.com/office/drawing/2014/main" id="{658D839D-44B5-6EAE-91BC-A5E4659934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264" y="3375808"/>
            <a:ext cx="758482" cy="655244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4EF8B73F-5937-E509-027B-0D4701D10576}"/>
              </a:ext>
            </a:extLst>
          </p:cNvPr>
          <p:cNvSpPr txBox="1"/>
          <p:nvPr/>
        </p:nvSpPr>
        <p:spPr>
          <a:xfrm>
            <a:off x="3669760" y="3827131"/>
            <a:ext cx="43954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050" dirty="0">
                <a:latin typeface="Aptos" panose="020B0004020202020204" pitchFamily="34" charset="0"/>
              </a:rPr>
              <a:t>33%</a:t>
            </a:r>
            <a:endParaRPr lang="en-GB" sz="900" dirty="0">
              <a:latin typeface="Aptos" panose="020B0004020202020204" pitchFamily="34" charset="0"/>
            </a:endParaRPr>
          </a:p>
        </p:txBody>
      </p:sp>
      <p:pic>
        <p:nvPicPr>
          <p:cNvPr id="25" name="Picture 24" descr="A person sitting at a table&#10;&#10;Description automatically generated">
            <a:extLst>
              <a:ext uri="{FF2B5EF4-FFF2-40B4-BE49-F238E27FC236}">
                <a16:creationId xmlns:a16="http://schemas.microsoft.com/office/drawing/2014/main" id="{F9AE1132-44EC-00FD-B6B4-1134E841045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3459" y="3380651"/>
            <a:ext cx="758482" cy="655244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F614D0DB-94A5-95E7-DAC8-8052B0379403}"/>
              </a:ext>
            </a:extLst>
          </p:cNvPr>
          <p:cNvSpPr txBox="1"/>
          <p:nvPr/>
        </p:nvSpPr>
        <p:spPr>
          <a:xfrm>
            <a:off x="5364517" y="3777521"/>
            <a:ext cx="43954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050" dirty="0">
                <a:latin typeface="Aptos" panose="020B0004020202020204" pitchFamily="34" charset="0"/>
              </a:rPr>
              <a:t>33%</a:t>
            </a:r>
            <a:endParaRPr lang="en-GB" sz="900" dirty="0">
              <a:latin typeface="Aptos" panose="020B0004020202020204" pitchFamily="34" charset="0"/>
            </a:endParaRPr>
          </a:p>
        </p:txBody>
      </p:sp>
      <p:pic>
        <p:nvPicPr>
          <p:cNvPr id="31" name="Picture 30" descr="A person sitting at a table&#10;&#10;Description automatically generated">
            <a:extLst>
              <a:ext uri="{FF2B5EF4-FFF2-40B4-BE49-F238E27FC236}">
                <a16:creationId xmlns:a16="http://schemas.microsoft.com/office/drawing/2014/main" id="{F5008813-2C9C-A606-4053-ED0D2B2C89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4675" y="3381240"/>
            <a:ext cx="758482" cy="655244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2EA38685-03F9-05DB-1A01-6C1415493F00}"/>
              </a:ext>
            </a:extLst>
          </p:cNvPr>
          <p:cNvSpPr txBox="1"/>
          <p:nvPr/>
        </p:nvSpPr>
        <p:spPr>
          <a:xfrm>
            <a:off x="7122221" y="3864777"/>
            <a:ext cx="43954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050" dirty="0">
                <a:latin typeface="Aptos" panose="020B0004020202020204" pitchFamily="34" charset="0"/>
              </a:rPr>
              <a:t>33%</a:t>
            </a:r>
            <a:endParaRPr lang="en-GB" sz="900" dirty="0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06879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3" grpId="0" animBg="1"/>
      <p:bldP spid="27" grpId="0" animBg="1"/>
      <p:bldP spid="30" grpId="0" animBg="1"/>
      <p:bldP spid="32" grpId="0"/>
      <p:bldP spid="58" grpId="0"/>
      <p:bldP spid="61" grpId="0"/>
      <p:bldP spid="62" grpId="0"/>
      <p:bldP spid="64" grpId="0"/>
      <p:bldP spid="65" grpId="0"/>
      <p:bldP spid="66" grpId="0"/>
      <p:bldP spid="68" grpId="0"/>
      <p:bldP spid="69" grpId="0"/>
      <p:bldP spid="7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13">
            <a:extLst>
              <a:ext uri="{FF2B5EF4-FFF2-40B4-BE49-F238E27FC236}">
                <a16:creationId xmlns:a16="http://schemas.microsoft.com/office/drawing/2014/main" id="{6A01148F-51BE-C746-E9FC-6F94EF78B132}"/>
              </a:ext>
            </a:extLst>
          </p:cNvPr>
          <p:cNvSpPr/>
          <p:nvPr/>
        </p:nvSpPr>
        <p:spPr>
          <a:xfrm>
            <a:off x="569861" y="5046402"/>
            <a:ext cx="7154914" cy="1373448"/>
          </a:xfrm>
          <a:prstGeom prst="roundRect">
            <a:avLst>
              <a:gd name="adj" fmla="val 3185"/>
            </a:avLst>
          </a:prstGeom>
          <a:solidFill>
            <a:srgbClr val="CCB5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5A3FA877-527A-1BB4-E2E7-BD676526B348}"/>
              </a:ext>
            </a:extLst>
          </p:cNvPr>
          <p:cNvSpPr/>
          <p:nvPr/>
        </p:nvSpPr>
        <p:spPr>
          <a:xfrm>
            <a:off x="569861" y="1894244"/>
            <a:ext cx="7154914" cy="1373448"/>
          </a:xfrm>
          <a:prstGeom prst="roundRect">
            <a:avLst>
              <a:gd name="adj" fmla="val 3185"/>
            </a:avLst>
          </a:prstGeom>
          <a:solidFill>
            <a:srgbClr val="E8EDD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20FDA2F3-6FCC-E99F-97F4-E002727D873B}"/>
              </a:ext>
            </a:extLst>
          </p:cNvPr>
          <p:cNvSpPr/>
          <p:nvPr/>
        </p:nvSpPr>
        <p:spPr>
          <a:xfrm>
            <a:off x="569861" y="3470323"/>
            <a:ext cx="7154914" cy="1373448"/>
          </a:xfrm>
          <a:prstGeom prst="roundRect">
            <a:avLst>
              <a:gd name="adj" fmla="val 3185"/>
            </a:avLst>
          </a:prstGeom>
          <a:solidFill>
            <a:srgbClr val="FDE2E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8" name="Picture 47" descr="A person in a safety vest working on a electrical panel&#10;&#10;Description automatically generated">
            <a:extLst>
              <a:ext uri="{FF2B5EF4-FFF2-40B4-BE49-F238E27FC236}">
                <a16:creationId xmlns:a16="http://schemas.microsoft.com/office/drawing/2014/main" id="{4C37D000-7787-2DB0-8EA5-567891E783C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612979" y="5237576"/>
            <a:ext cx="3608064" cy="986771"/>
          </a:xfrm>
          <a:prstGeom prst="roundRect">
            <a:avLst>
              <a:gd name="adj" fmla="val 3797"/>
            </a:avLst>
          </a:prstGeom>
          <a:ln w="6350">
            <a:solidFill>
              <a:schemeClr val="tx1"/>
            </a:solidFill>
          </a:ln>
        </p:spPr>
      </p:pic>
      <p:sp>
        <p:nvSpPr>
          <p:cNvPr id="2" name="Title 3">
            <a:extLst>
              <a:ext uri="{FF2B5EF4-FFF2-40B4-BE49-F238E27FC236}">
                <a16:creationId xmlns:a16="http://schemas.microsoft.com/office/drawing/2014/main" id="{57BB744F-C9EA-6036-C112-46E986EB67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04794"/>
            <a:ext cx="8005356" cy="830143"/>
          </a:xfrm>
        </p:spPr>
        <p:txBody>
          <a:bodyPr/>
          <a:lstStyle/>
          <a:p>
            <a:r>
              <a:rPr lang="en-GB" dirty="0"/>
              <a:t>Academic vs. Vocational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6761B68-9733-CEE9-012E-F8049F519E28}"/>
              </a:ext>
            </a:extLst>
          </p:cNvPr>
          <p:cNvSpPr txBox="1"/>
          <p:nvPr/>
        </p:nvSpPr>
        <p:spPr>
          <a:xfrm>
            <a:off x="700118" y="2797420"/>
            <a:ext cx="1438214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050" dirty="0">
                <a:latin typeface="Aptos" panose="020B0004020202020204" pitchFamily="34" charset="0"/>
              </a:rPr>
              <a:t>e.g. GCSEs &amp; A-levels</a:t>
            </a:r>
            <a:endParaRPr lang="en-GB" sz="900" dirty="0">
              <a:latin typeface="Aptos" panose="020B00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ABC6415-D533-EEA0-E19D-84FE5234F850}"/>
              </a:ext>
            </a:extLst>
          </p:cNvPr>
          <p:cNvSpPr txBox="1"/>
          <p:nvPr/>
        </p:nvSpPr>
        <p:spPr>
          <a:xfrm>
            <a:off x="801267" y="2132303"/>
            <a:ext cx="123591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atin typeface="Aptos" panose="020B0004020202020204" pitchFamily="34" charset="0"/>
              </a:rPr>
              <a:t>Academic</a:t>
            </a:r>
            <a:br>
              <a:rPr lang="en-GB" b="1" dirty="0">
                <a:latin typeface="Aptos" panose="020B0004020202020204" pitchFamily="34" charset="0"/>
              </a:rPr>
            </a:br>
            <a:r>
              <a:rPr lang="en-GB" b="1" dirty="0">
                <a:latin typeface="Aptos" panose="020B0004020202020204" pitchFamily="34" charset="0"/>
              </a:rPr>
              <a:t>Study</a:t>
            </a:r>
            <a:endParaRPr lang="en-GB" sz="1400" b="1" dirty="0">
              <a:latin typeface="Aptos" panose="020B00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C0A9FC5-41A7-49FC-D7FB-61433F17791A}"/>
              </a:ext>
            </a:extLst>
          </p:cNvPr>
          <p:cNvSpPr txBox="1"/>
          <p:nvPr/>
        </p:nvSpPr>
        <p:spPr>
          <a:xfrm>
            <a:off x="619191" y="4381247"/>
            <a:ext cx="184537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050" dirty="0">
                <a:latin typeface="Aptos" panose="020B0004020202020204" pitchFamily="34" charset="0"/>
              </a:rPr>
              <a:t>e.g. OCR National &amp; T-Levels</a:t>
            </a:r>
            <a:endParaRPr lang="en-GB" sz="900" dirty="0">
              <a:latin typeface="Aptos" panose="020B00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2DA98BC-690F-61DA-8992-AAEACAF920AE}"/>
              </a:ext>
            </a:extLst>
          </p:cNvPr>
          <p:cNvSpPr txBox="1"/>
          <p:nvPr/>
        </p:nvSpPr>
        <p:spPr>
          <a:xfrm>
            <a:off x="3909367" y="3943901"/>
            <a:ext cx="599802" cy="492919"/>
          </a:xfrm>
          <a:prstGeom prst="roundRect">
            <a:avLst>
              <a:gd name="adj" fmla="val 11339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Aptos" panose="020B0004020202020204" pitchFamily="34" charset="0"/>
              </a:rPr>
              <a:t>+</a:t>
            </a:r>
            <a:endParaRPr lang="en-GB" sz="1400" dirty="0">
              <a:latin typeface="Aptos" panose="020B0004020202020204" pitchFamily="34" charset="0"/>
            </a:endParaRP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5A9ACEC9-49D1-ACEC-B211-D63AAE945671}"/>
              </a:ext>
            </a:extLst>
          </p:cNvPr>
          <p:cNvSpPr/>
          <p:nvPr/>
        </p:nvSpPr>
        <p:spPr>
          <a:xfrm>
            <a:off x="2602242" y="3663782"/>
            <a:ext cx="1392361" cy="996829"/>
          </a:xfrm>
          <a:prstGeom prst="roundRect">
            <a:avLst>
              <a:gd name="adj" fmla="val 4136"/>
            </a:avLst>
          </a:prstGeom>
          <a:solidFill>
            <a:srgbClr val="F598A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Aptos" panose="020B0004020202020204" pitchFamily="34" charset="0"/>
              </a:rPr>
              <a:t>Examination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05EB371-7B4B-2DDE-B983-A81E5134BA1B}"/>
              </a:ext>
            </a:extLst>
          </p:cNvPr>
          <p:cNvSpPr txBox="1"/>
          <p:nvPr/>
        </p:nvSpPr>
        <p:spPr>
          <a:xfrm>
            <a:off x="751999" y="3730731"/>
            <a:ext cx="150733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atin typeface="Aptos" panose="020B0004020202020204" pitchFamily="34" charset="0"/>
              </a:rPr>
              <a:t>Technical </a:t>
            </a:r>
            <a:br>
              <a:rPr lang="en-GB" b="1" dirty="0">
                <a:latin typeface="Aptos" panose="020B0004020202020204" pitchFamily="34" charset="0"/>
              </a:rPr>
            </a:br>
            <a:r>
              <a:rPr lang="en-GB" b="1" dirty="0">
                <a:latin typeface="Aptos" panose="020B0004020202020204" pitchFamily="34" charset="0"/>
              </a:rPr>
              <a:t>&amp; Vocational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36A421C-E1C5-C358-29EF-E3F8FC823E00}"/>
              </a:ext>
            </a:extLst>
          </p:cNvPr>
          <p:cNvSpPr txBox="1"/>
          <p:nvPr/>
        </p:nvSpPr>
        <p:spPr>
          <a:xfrm>
            <a:off x="690450" y="5415473"/>
            <a:ext cx="17883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b="1" dirty="0">
                <a:latin typeface="Aptos" panose="020B0004020202020204" pitchFamily="34" charset="0"/>
              </a:rPr>
              <a:t>Apprenticeship</a:t>
            </a:r>
            <a:endParaRPr lang="en-GB" sz="1400" b="1" dirty="0">
              <a:latin typeface="Aptos" panose="020B0004020202020204" pitchFamily="34" charset="0"/>
            </a:endParaRP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68978150-FBAD-CCFA-3B7F-E8A141A25B2D}"/>
              </a:ext>
            </a:extLst>
          </p:cNvPr>
          <p:cNvSpPr/>
          <p:nvPr/>
        </p:nvSpPr>
        <p:spPr>
          <a:xfrm>
            <a:off x="4423945" y="3663782"/>
            <a:ext cx="3167485" cy="996829"/>
          </a:xfrm>
          <a:prstGeom prst="roundRect">
            <a:avLst>
              <a:gd name="adj" fmla="val 4136"/>
            </a:avLst>
          </a:prstGeom>
          <a:solidFill>
            <a:srgbClr val="F598A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Aptos" panose="020B0004020202020204" pitchFamily="34" charset="0"/>
              </a:rPr>
              <a:t>Practical Assessment</a:t>
            </a:r>
          </a:p>
        </p:txBody>
      </p:sp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79F1D702-0D3A-10CC-D376-7E0E71CB2E9A}"/>
              </a:ext>
            </a:extLst>
          </p:cNvPr>
          <p:cNvSpPr/>
          <p:nvPr/>
        </p:nvSpPr>
        <p:spPr>
          <a:xfrm>
            <a:off x="2602236" y="2075520"/>
            <a:ext cx="1583336" cy="996829"/>
          </a:xfrm>
          <a:prstGeom prst="roundRect">
            <a:avLst>
              <a:gd name="adj" fmla="val 4136"/>
            </a:avLst>
          </a:prstGeom>
          <a:solidFill>
            <a:srgbClr val="C4D08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Aptos" panose="020B0004020202020204" pitchFamily="34" charset="0"/>
              </a:rPr>
              <a:t>Examination</a:t>
            </a:r>
          </a:p>
        </p:txBody>
      </p:sp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id="{EBA1D22A-61EB-7363-7ED8-BC4E4F03ACEA}"/>
              </a:ext>
            </a:extLst>
          </p:cNvPr>
          <p:cNvSpPr/>
          <p:nvPr/>
        </p:nvSpPr>
        <p:spPr>
          <a:xfrm>
            <a:off x="4626964" y="2075518"/>
            <a:ext cx="1583336" cy="996829"/>
          </a:xfrm>
          <a:prstGeom prst="roundRect">
            <a:avLst>
              <a:gd name="adj" fmla="val 4136"/>
            </a:avLst>
          </a:prstGeom>
          <a:solidFill>
            <a:srgbClr val="C4D08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Aptos" panose="020B0004020202020204" pitchFamily="34" charset="0"/>
              </a:rPr>
              <a:t>Examination</a:t>
            </a:r>
          </a:p>
        </p:txBody>
      </p:sp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8871D182-1FAD-1D89-0CD4-CEE1D0C38C80}"/>
              </a:ext>
            </a:extLst>
          </p:cNvPr>
          <p:cNvSpPr/>
          <p:nvPr/>
        </p:nvSpPr>
        <p:spPr>
          <a:xfrm>
            <a:off x="6624173" y="2075519"/>
            <a:ext cx="922086" cy="996829"/>
          </a:xfrm>
          <a:prstGeom prst="roundRect">
            <a:avLst>
              <a:gd name="adj" fmla="val 4136"/>
            </a:avLst>
          </a:prstGeom>
          <a:solidFill>
            <a:srgbClr val="C4D08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Aptos" panose="020B0004020202020204" pitchFamily="34" charset="0"/>
              </a:rPr>
              <a:t>NEA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E596698-ADBC-8185-073A-1E99B26E62DE}"/>
              </a:ext>
            </a:extLst>
          </p:cNvPr>
          <p:cNvSpPr txBox="1"/>
          <p:nvPr/>
        </p:nvSpPr>
        <p:spPr>
          <a:xfrm>
            <a:off x="4106367" y="2327472"/>
            <a:ext cx="599802" cy="492919"/>
          </a:xfrm>
          <a:prstGeom prst="roundRect">
            <a:avLst>
              <a:gd name="adj" fmla="val 11339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Aptos" panose="020B0004020202020204" pitchFamily="34" charset="0"/>
              </a:rPr>
              <a:t>+</a:t>
            </a:r>
            <a:endParaRPr lang="en-GB" sz="1400" dirty="0">
              <a:latin typeface="Aptos" panose="020B0004020202020204" pitchFamily="34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3C419B2C-CDA1-6B05-3BA4-FD2B66ACB3D4}"/>
              </a:ext>
            </a:extLst>
          </p:cNvPr>
          <p:cNvSpPr txBox="1"/>
          <p:nvPr/>
        </p:nvSpPr>
        <p:spPr>
          <a:xfrm>
            <a:off x="6117336" y="2327472"/>
            <a:ext cx="599802" cy="492919"/>
          </a:xfrm>
          <a:prstGeom prst="roundRect">
            <a:avLst>
              <a:gd name="adj" fmla="val 11339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Aptos" panose="020B0004020202020204" pitchFamily="34" charset="0"/>
              </a:rPr>
              <a:t>(+)</a:t>
            </a:r>
            <a:endParaRPr lang="en-GB" sz="1400" dirty="0">
              <a:latin typeface="Aptos" panose="020B0004020202020204" pitchFamily="34" charset="0"/>
            </a:endParaRPr>
          </a:p>
        </p:txBody>
      </p:sp>
      <p:pic>
        <p:nvPicPr>
          <p:cNvPr id="28" name="Picture 27" descr="A person sitting at a table&#10;&#10;Description automatically generated">
            <a:extLst>
              <a:ext uri="{FF2B5EF4-FFF2-40B4-BE49-F238E27FC236}">
                <a16:creationId xmlns:a16="http://schemas.microsoft.com/office/drawing/2014/main" id="{33F58003-9AE9-A728-89A4-5AE2554D51B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0311" y="2363589"/>
            <a:ext cx="758482" cy="655244"/>
          </a:xfrm>
          <a:prstGeom prst="rect">
            <a:avLst/>
          </a:prstGeom>
        </p:spPr>
      </p:pic>
      <p:pic>
        <p:nvPicPr>
          <p:cNvPr id="29" name="Picture 28" descr="A person sitting at a table&#10;&#10;Description automatically generated">
            <a:extLst>
              <a:ext uri="{FF2B5EF4-FFF2-40B4-BE49-F238E27FC236}">
                <a16:creationId xmlns:a16="http://schemas.microsoft.com/office/drawing/2014/main" id="{CFABFED7-1EB9-C41E-E36B-F94DDE57B9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5631" y="2363589"/>
            <a:ext cx="758482" cy="655244"/>
          </a:xfrm>
          <a:prstGeom prst="rect">
            <a:avLst/>
          </a:prstGeom>
        </p:spPr>
      </p:pic>
      <p:pic>
        <p:nvPicPr>
          <p:cNvPr id="31" name="Picture 30" descr="A person sitting at a table&#10;&#10;Description automatically generated">
            <a:extLst>
              <a:ext uri="{FF2B5EF4-FFF2-40B4-BE49-F238E27FC236}">
                <a16:creationId xmlns:a16="http://schemas.microsoft.com/office/drawing/2014/main" id="{9DDB9B0A-186B-1C0A-0806-9AB5C7A8951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014" y="3949774"/>
            <a:ext cx="793091" cy="672926"/>
          </a:xfrm>
          <a:prstGeom prst="rect">
            <a:avLst/>
          </a:prstGeom>
        </p:spPr>
      </p:pic>
      <p:pic>
        <p:nvPicPr>
          <p:cNvPr id="33" name="Picture 32" descr="A hand holding a nut and a wrench&#10;&#10;Description automatically generated">
            <a:extLst>
              <a:ext uri="{FF2B5EF4-FFF2-40B4-BE49-F238E27FC236}">
                <a16:creationId xmlns:a16="http://schemas.microsoft.com/office/drawing/2014/main" id="{DF339AF9-047B-E0C8-F70A-A84EB0BB8C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8088" y="4007299"/>
            <a:ext cx="700908" cy="548537"/>
          </a:xfrm>
          <a:prstGeom prst="rect">
            <a:avLst/>
          </a:prstGeom>
        </p:spPr>
      </p:pic>
      <p:pic>
        <p:nvPicPr>
          <p:cNvPr id="35" name="Picture 34" descr="A heart and hands with a cross&#10;&#10;Description automatically generated">
            <a:extLst>
              <a:ext uri="{FF2B5EF4-FFF2-40B4-BE49-F238E27FC236}">
                <a16:creationId xmlns:a16="http://schemas.microsoft.com/office/drawing/2014/main" id="{98CCC57E-08CC-10F7-963F-5D5B2A6CDDB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3965" y="4047010"/>
            <a:ext cx="526068" cy="508820"/>
          </a:xfrm>
          <a:prstGeom prst="rect">
            <a:avLst/>
          </a:prstGeom>
        </p:spPr>
      </p:pic>
      <p:pic>
        <p:nvPicPr>
          <p:cNvPr id="37" name="Picture 36" descr="A black and white video camera&#10;&#10;Description automatically generated">
            <a:extLst>
              <a:ext uri="{FF2B5EF4-FFF2-40B4-BE49-F238E27FC236}">
                <a16:creationId xmlns:a16="http://schemas.microsoft.com/office/drawing/2014/main" id="{EAE83B7B-29B8-3652-EC9F-3894A88C47C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4857" y="4033817"/>
            <a:ext cx="586213" cy="514398"/>
          </a:xfrm>
          <a:prstGeom prst="rect">
            <a:avLst/>
          </a:prstGeom>
        </p:spPr>
      </p:pic>
      <p:pic>
        <p:nvPicPr>
          <p:cNvPr id="39" name="Picture 38" descr="A black and white drawing of a paint palette&#10;&#10;Description automatically generated">
            <a:extLst>
              <a:ext uri="{FF2B5EF4-FFF2-40B4-BE49-F238E27FC236}">
                <a16:creationId xmlns:a16="http://schemas.microsoft.com/office/drawing/2014/main" id="{D850E2C6-D747-0B21-E835-9513AAE7CEB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4845" y="2393166"/>
            <a:ext cx="599803" cy="596101"/>
          </a:xfrm>
          <a:prstGeom prst="rect">
            <a:avLst/>
          </a:prstGeom>
        </p:spPr>
      </p:pic>
      <p:sp>
        <p:nvSpPr>
          <p:cNvPr id="40" name="Rectangle: Rounded Corners 39">
            <a:extLst>
              <a:ext uri="{FF2B5EF4-FFF2-40B4-BE49-F238E27FC236}">
                <a16:creationId xmlns:a16="http://schemas.microsoft.com/office/drawing/2014/main" id="{32F508DC-76A8-6E5D-C98F-88F82112D388}"/>
              </a:ext>
            </a:extLst>
          </p:cNvPr>
          <p:cNvSpPr/>
          <p:nvPr/>
        </p:nvSpPr>
        <p:spPr>
          <a:xfrm>
            <a:off x="6633971" y="5227518"/>
            <a:ext cx="956591" cy="996829"/>
          </a:xfrm>
          <a:prstGeom prst="roundRect">
            <a:avLst>
              <a:gd name="adj" fmla="val 4136"/>
            </a:avLst>
          </a:prstGeom>
          <a:solidFill>
            <a:srgbClr val="A37AB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100" dirty="0">
                <a:solidFill>
                  <a:schemeClr val="tx1"/>
                </a:solidFill>
                <a:latin typeface="Aptos" panose="020B0004020202020204" pitchFamily="34" charset="0"/>
              </a:rPr>
              <a:t>Classroom Learning</a:t>
            </a:r>
          </a:p>
        </p:txBody>
      </p:sp>
      <p:pic>
        <p:nvPicPr>
          <p:cNvPr id="43" name="Picture 42" descr="A person standing in front of a group of people&#10;&#10;Description automatically generated">
            <a:extLst>
              <a:ext uri="{FF2B5EF4-FFF2-40B4-BE49-F238E27FC236}">
                <a16:creationId xmlns:a16="http://schemas.microsoft.com/office/drawing/2014/main" id="{063F152E-57E2-2F20-DC5C-2906E6166EF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6745" y="5635760"/>
            <a:ext cx="713409" cy="556382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3705D8F8-E938-B155-EFAA-7ACE80B4CEDB}"/>
              </a:ext>
            </a:extLst>
          </p:cNvPr>
          <p:cNvSpPr txBox="1"/>
          <p:nvPr/>
        </p:nvSpPr>
        <p:spPr>
          <a:xfrm>
            <a:off x="6117336" y="5474659"/>
            <a:ext cx="599802" cy="492919"/>
          </a:xfrm>
          <a:prstGeom prst="roundRect">
            <a:avLst>
              <a:gd name="adj" fmla="val 11339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Aptos" panose="020B0004020202020204" pitchFamily="34" charset="0"/>
              </a:rPr>
              <a:t>+</a:t>
            </a:r>
            <a:endParaRPr lang="en-GB" sz="1400" dirty="0">
              <a:latin typeface="Aptos" panose="020B0004020202020204" pitchFamily="34" charset="0"/>
            </a:endParaRPr>
          </a:p>
        </p:txBody>
      </p:sp>
      <p:sp>
        <p:nvSpPr>
          <p:cNvPr id="46" name="AutoShape 4" descr="Level 3 Installation &amp; Maintenance Electrician Apprenticeship - SHCG |  South Hampshire College Group">
            <a:extLst>
              <a:ext uri="{FF2B5EF4-FFF2-40B4-BE49-F238E27FC236}">
                <a16:creationId xmlns:a16="http://schemas.microsoft.com/office/drawing/2014/main" id="{DBCCB588-DA40-4818-0FCE-D2E366654BF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D6CC7A7-1167-86E8-9873-238E52EEBCCB}"/>
              </a:ext>
            </a:extLst>
          </p:cNvPr>
          <p:cNvSpPr txBox="1"/>
          <p:nvPr/>
        </p:nvSpPr>
        <p:spPr>
          <a:xfrm>
            <a:off x="869994" y="5788245"/>
            <a:ext cx="124585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050" dirty="0">
                <a:latin typeface="Aptos" panose="020B0004020202020204" pitchFamily="34" charset="0"/>
              </a:rPr>
              <a:t>On the job training</a:t>
            </a:r>
            <a:endParaRPr lang="en-GB" sz="900" dirty="0">
              <a:latin typeface="Aptos" panose="020B0004020202020204" pitchFamily="34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31DC856-6499-03C9-4FD2-247B8E283734}"/>
              </a:ext>
            </a:extLst>
          </p:cNvPr>
          <p:cNvSpPr txBox="1"/>
          <p:nvPr/>
        </p:nvSpPr>
        <p:spPr>
          <a:xfrm>
            <a:off x="569867" y="1349341"/>
            <a:ext cx="40159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dirty="0">
                <a:latin typeface="Aptos" panose="020B0004020202020204" pitchFamily="34" charset="0"/>
              </a:rPr>
              <a:t>There are many ways to gain a qualification:</a:t>
            </a:r>
            <a:endParaRPr lang="en-GB" sz="1200" dirty="0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3910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1" grpId="0" animBg="1"/>
      <p:bldP spid="8" grpId="0"/>
      <p:bldP spid="10" grpId="0"/>
      <p:bldP spid="13" grpId="0" animBg="1"/>
      <p:bldP spid="16" grpId="0"/>
      <p:bldP spid="17" grpId="0"/>
      <p:bldP spid="18" grpId="0" animBg="1"/>
      <p:bldP spid="40" grpId="0" animBg="1"/>
      <p:bldP spid="45" grpId="0"/>
      <p:bldP spid="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2" name="Rectangle: Rounded Corners 2081">
            <a:extLst>
              <a:ext uri="{FF2B5EF4-FFF2-40B4-BE49-F238E27FC236}">
                <a16:creationId xmlns:a16="http://schemas.microsoft.com/office/drawing/2014/main" id="{722FF68B-6AA2-6EDA-0DCF-824F0E0C2662}"/>
              </a:ext>
            </a:extLst>
          </p:cNvPr>
          <p:cNvSpPr/>
          <p:nvPr/>
        </p:nvSpPr>
        <p:spPr>
          <a:xfrm>
            <a:off x="1253269" y="3818632"/>
            <a:ext cx="938938" cy="1030985"/>
          </a:xfrm>
          <a:prstGeom prst="roundRect">
            <a:avLst>
              <a:gd name="adj" fmla="val 3185"/>
            </a:avLst>
          </a:prstGeom>
          <a:solidFill>
            <a:srgbClr val="E8EDD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: Rounded Corners 52">
            <a:extLst>
              <a:ext uri="{FF2B5EF4-FFF2-40B4-BE49-F238E27FC236}">
                <a16:creationId xmlns:a16="http://schemas.microsoft.com/office/drawing/2014/main" id="{284F733F-1BC3-F8C2-4684-358216A4CCE6}"/>
              </a:ext>
            </a:extLst>
          </p:cNvPr>
          <p:cNvSpPr/>
          <p:nvPr/>
        </p:nvSpPr>
        <p:spPr>
          <a:xfrm>
            <a:off x="2245582" y="3822722"/>
            <a:ext cx="1979631" cy="1030985"/>
          </a:xfrm>
          <a:prstGeom prst="roundRect">
            <a:avLst>
              <a:gd name="adj" fmla="val 3185"/>
            </a:avLst>
          </a:prstGeom>
          <a:solidFill>
            <a:srgbClr val="FDE2E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B9FA71F5-AA62-637E-E677-CAA313C6CBA9}"/>
              </a:ext>
            </a:extLst>
          </p:cNvPr>
          <p:cNvSpPr/>
          <p:nvPr/>
        </p:nvSpPr>
        <p:spPr>
          <a:xfrm>
            <a:off x="2261031" y="3837479"/>
            <a:ext cx="635583" cy="996829"/>
          </a:xfrm>
          <a:prstGeom prst="roundRect">
            <a:avLst>
              <a:gd name="adj" fmla="val 4136"/>
            </a:avLst>
          </a:prstGeom>
          <a:solidFill>
            <a:srgbClr val="F598A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ectangle: Rounded Corners 57">
            <a:extLst>
              <a:ext uri="{FF2B5EF4-FFF2-40B4-BE49-F238E27FC236}">
                <a16:creationId xmlns:a16="http://schemas.microsoft.com/office/drawing/2014/main" id="{9C62815E-59F3-6332-A4E1-689DE2BE2046}"/>
              </a:ext>
            </a:extLst>
          </p:cNvPr>
          <p:cNvSpPr/>
          <p:nvPr/>
        </p:nvSpPr>
        <p:spPr>
          <a:xfrm>
            <a:off x="2917777" y="3837479"/>
            <a:ext cx="635583" cy="996829"/>
          </a:xfrm>
          <a:prstGeom prst="roundRect">
            <a:avLst>
              <a:gd name="adj" fmla="val 4136"/>
            </a:avLst>
          </a:prstGeom>
          <a:solidFill>
            <a:srgbClr val="F598A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: Rounded Corners 58">
            <a:extLst>
              <a:ext uri="{FF2B5EF4-FFF2-40B4-BE49-F238E27FC236}">
                <a16:creationId xmlns:a16="http://schemas.microsoft.com/office/drawing/2014/main" id="{8D36D89E-C94F-D85D-94A4-8D104B043A15}"/>
              </a:ext>
            </a:extLst>
          </p:cNvPr>
          <p:cNvSpPr/>
          <p:nvPr/>
        </p:nvSpPr>
        <p:spPr>
          <a:xfrm>
            <a:off x="3570821" y="4327525"/>
            <a:ext cx="635583" cy="506776"/>
          </a:xfrm>
          <a:prstGeom prst="roundRect">
            <a:avLst>
              <a:gd name="adj" fmla="val 4136"/>
            </a:avLst>
          </a:prstGeom>
          <a:solidFill>
            <a:srgbClr val="F598A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01711BF-BAB4-4D0B-A5FF-D16B936356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04794"/>
            <a:ext cx="8005356" cy="830143"/>
          </a:xfrm>
        </p:spPr>
        <p:txBody>
          <a:bodyPr/>
          <a:lstStyle/>
          <a:p>
            <a:r>
              <a:rPr lang="en-GB" dirty="0"/>
              <a:t>Qualifications Framework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6E568F8-A149-CD74-0E6D-34A88796A266}"/>
              </a:ext>
            </a:extLst>
          </p:cNvPr>
          <p:cNvSpPr txBox="1"/>
          <p:nvPr/>
        </p:nvSpPr>
        <p:spPr>
          <a:xfrm>
            <a:off x="5495736" y="5105451"/>
            <a:ext cx="1672253" cy="6540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>
                <a:latin typeface="Aptos" panose="020B0004020202020204" pitchFamily="34" charset="0"/>
              </a:rPr>
              <a:t>Secondary Education</a:t>
            </a:r>
          </a:p>
          <a:p>
            <a:r>
              <a:rPr lang="en-GB" sz="1400" b="1" dirty="0">
                <a:latin typeface="Aptos" panose="020B0004020202020204" pitchFamily="34" charset="0"/>
              </a:rPr>
              <a:t>Key Stage 4</a:t>
            </a:r>
          </a:p>
          <a:p>
            <a:r>
              <a:rPr lang="en-GB" sz="1050" dirty="0">
                <a:latin typeface="Aptos" panose="020B0004020202020204" pitchFamily="34" charset="0"/>
              </a:rPr>
              <a:t>e.g. The Fernwood School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2B35DF0-5723-E651-B62F-FFA3D168A5D0}"/>
              </a:ext>
            </a:extLst>
          </p:cNvPr>
          <p:cNvSpPr txBox="1"/>
          <p:nvPr/>
        </p:nvSpPr>
        <p:spPr>
          <a:xfrm>
            <a:off x="5495736" y="3909526"/>
            <a:ext cx="1788823" cy="8694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>
                <a:latin typeface="Aptos" panose="020B0004020202020204" pitchFamily="34" charset="0"/>
              </a:rPr>
              <a:t>Further Education</a:t>
            </a:r>
            <a:br>
              <a:rPr lang="en-GB" sz="1400" dirty="0">
                <a:latin typeface="Aptos" panose="020B0004020202020204" pitchFamily="34" charset="0"/>
              </a:rPr>
            </a:br>
            <a:r>
              <a:rPr lang="en-GB" sz="1400" b="1" dirty="0">
                <a:latin typeface="Aptos" panose="020B0004020202020204" pitchFamily="34" charset="0"/>
              </a:rPr>
              <a:t>Key Stage 5</a:t>
            </a:r>
          </a:p>
          <a:p>
            <a:r>
              <a:rPr lang="en-GB" sz="1400" dirty="0">
                <a:latin typeface="Aptos" panose="020B0004020202020204" pitchFamily="34" charset="0"/>
              </a:rPr>
              <a:t>College &amp; Sixth Form</a:t>
            </a:r>
          </a:p>
          <a:p>
            <a:r>
              <a:rPr lang="en-GB" sz="1050" dirty="0">
                <a:latin typeface="Aptos" panose="020B0004020202020204" pitchFamily="34" charset="0"/>
              </a:rPr>
              <a:t>e.g. Bilborough College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118AFB-79E3-5DE9-8B47-704745EDFD33}"/>
              </a:ext>
            </a:extLst>
          </p:cNvPr>
          <p:cNvSpPr txBox="1"/>
          <p:nvPr/>
        </p:nvSpPr>
        <p:spPr>
          <a:xfrm>
            <a:off x="5495730" y="2313641"/>
            <a:ext cx="1856598" cy="6540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>
                <a:latin typeface="Aptos" panose="020B0004020202020204" pitchFamily="34" charset="0"/>
              </a:rPr>
              <a:t>Higher Education</a:t>
            </a:r>
          </a:p>
          <a:p>
            <a:r>
              <a:rPr lang="en-GB" sz="1400" b="1" dirty="0">
                <a:latin typeface="Aptos" panose="020B0004020202020204" pitchFamily="34" charset="0"/>
              </a:rPr>
              <a:t>University</a:t>
            </a:r>
          </a:p>
          <a:p>
            <a:r>
              <a:rPr lang="en-GB" sz="1050" dirty="0">
                <a:latin typeface="Aptos" panose="020B0004020202020204" pitchFamily="34" charset="0"/>
              </a:rPr>
              <a:t>e.g. University of Nottingham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F4EBA55-B027-45DB-559C-3ADB31C7C308}"/>
              </a:ext>
            </a:extLst>
          </p:cNvPr>
          <p:cNvSpPr txBox="1"/>
          <p:nvPr/>
        </p:nvSpPr>
        <p:spPr>
          <a:xfrm>
            <a:off x="2481041" y="1243653"/>
            <a:ext cx="151355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050" dirty="0">
                <a:latin typeface="Aptos" panose="020B0004020202020204" pitchFamily="34" charset="0"/>
              </a:rPr>
              <a:t>Vocational &amp; Technical</a:t>
            </a:r>
            <a:endParaRPr lang="en-GB" sz="900" dirty="0">
              <a:latin typeface="Aptos" panose="020B00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9225DCB-CA59-1C3C-010E-DA532DEE05CC}"/>
              </a:ext>
            </a:extLst>
          </p:cNvPr>
          <p:cNvSpPr txBox="1"/>
          <p:nvPr/>
        </p:nvSpPr>
        <p:spPr>
          <a:xfrm>
            <a:off x="1337971" y="1244641"/>
            <a:ext cx="77136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050" dirty="0">
                <a:latin typeface="Aptos" panose="020B0004020202020204" pitchFamily="34" charset="0"/>
              </a:rPr>
              <a:t>Academic</a:t>
            </a:r>
            <a:endParaRPr lang="en-GB" sz="900" dirty="0">
              <a:latin typeface="Aptos" panose="020B00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804104D-AD4F-CDF8-F731-855A4F65557E}"/>
              </a:ext>
            </a:extLst>
          </p:cNvPr>
          <p:cNvSpPr txBox="1"/>
          <p:nvPr/>
        </p:nvSpPr>
        <p:spPr>
          <a:xfrm>
            <a:off x="4231284" y="1249315"/>
            <a:ext cx="106792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050" dirty="0">
                <a:latin typeface="Aptos" panose="020B0004020202020204" pitchFamily="34" charset="0"/>
              </a:rPr>
              <a:t>Apprenticeship</a:t>
            </a:r>
            <a:endParaRPr lang="en-GB" sz="900" dirty="0">
              <a:latin typeface="Aptos" panose="020B0004020202020204" pitchFamily="34" charset="0"/>
            </a:endParaRPr>
          </a:p>
        </p:txBody>
      </p: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01F92016-98E2-FDED-AF26-21C84D3FED5B}"/>
              </a:ext>
            </a:extLst>
          </p:cNvPr>
          <p:cNvCxnSpPr>
            <a:cxnSpLocks/>
          </p:cNvCxnSpPr>
          <p:nvPr/>
        </p:nvCxnSpPr>
        <p:spPr>
          <a:xfrm flipV="1">
            <a:off x="4249940" y="1181668"/>
            <a:ext cx="0" cy="560169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>
            <a:extLst>
              <a:ext uri="{FF2B5EF4-FFF2-40B4-BE49-F238E27FC236}">
                <a16:creationId xmlns:a16="http://schemas.microsoft.com/office/drawing/2014/main" id="{C1727A66-3E9B-43EF-1E18-9D312DAF2D02}"/>
              </a:ext>
            </a:extLst>
          </p:cNvPr>
          <p:cNvSpPr txBox="1"/>
          <p:nvPr/>
        </p:nvSpPr>
        <p:spPr>
          <a:xfrm>
            <a:off x="5495730" y="6018839"/>
            <a:ext cx="2865656" cy="6540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dirty="0">
                <a:latin typeface="Aptos" panose="020B0004020202020204" pitchFamily="34" charset="0"/>
              </a:rPr>
              <a:t>Secondary Education</a:t>
            </a:r>
          </a:p>
          <a:p>
            <a:r>
              <a:rPr lang="en-GB" sz="1400" b="1" dirty="0">
                <a:latin typeface="Aptos" panose="020B0004020202020204" pitchFamily="34" charset="0"/>
              </a:rPr>
              <a:t>Key Stage 3: </a:t>
            </a:r>
            <a:r>
              <a:rPr lang="en-GB" sz="1400" dirty="0">
                <a:latin typeface="Aptos" panose="020B0004020202020204" pitchFamily="34" charset="0"/>
              </a:rPr>
              <a:t>National Curriculum</a:t>
            </a:r>
          </a:p>
          <a:p>
            <a:r>
              <a:rPr lang="en-GB" sz="1050" dirty="0">
                <a:latin typeface="Aptos" panose="020B0004020202020204" pitchFamily="34" charset="0"/>
              </a:rPr>
              <a:t>e.g. The Fernwood School</a:t>
            </a:r>
          </a:p>
        </p:txBody>
      </p: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EFE11225-8766-66D3-EDDA-AC82C897945E}"/>
              </a:ext>
            </a:extLst>
          </p:cNvPr>
          <p:cNvCxnSpPr>
            <a:cxnSpLocks/>
          </p:cNvCxnSpPr>
          <p:nvPr/>
        </p:nvCxnSpPr>
        <p:spPr>
          <a:xfrm flipV="1">
            <a:off x="5288740" y="1194106"/>
            <a:ext cx="0" cy="5601693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C8EBD851-62BB-3B99-7915-63FAE0E79E4D}"/>
              </a:ext>
            </a:extLst>
          </p:cNvPr>
          <p:cNvSpPr txBox="1"/>
          <p:nvPr/>
        </p:nvSpPr>
        <p:spPr>
          <a:xfrm>
            <a:off x="3537839" y="3820701"/>
            <a:ext cx="7028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dirty="0">
                <a:latin typeface="Aptos" panose="020B0004020202020204" pitchFamily="34" charset="0"/>
              </a:rPr>
              <a:t>20+ hours working +</a:t>
            </a:r>
            <a:br>
              <a:rPr lang="en-GB" sz="700" dirty="0">
                <a:latin typeface="Aptos" panose="020B0004020202020204" pitchFamily="34" charset="0"/>
              </a:rPr>
            </a:br>
            <a:r>
              <a:rPr lang="en-GB" sz="700" dirty="0">
                <a:latin typeface="Aptos" panose="020B0004020202020204" pitchFamily="34" charset="0"/>
              </a:rPr>
              <a:t>Part time education</a:t>
            </a:r>
            <a:endParaRPr lang="en-GB" sz="500" dirty="0">
              <a:latin typeface="Aptos" panose="020B0004020202020204" pitchFamily="34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90CCFE4-3305-737E-1CA4-B6C081C9725A}"/>
              </a:ext>
            </a:extLst>
          </p:cNvPr>
          <p:cNvSpPr txBox="1"/>
          <p:nvPr/>
        </p:nvSpPr>
        <p:spPr>
          <a:xfrm>
            <a:off x="5716534" y="3421783"/>
            <a:ext cx="199445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00" i="1" dirty="0">
                <a:latin typeface="Aptos" panose="020B0004020202020204" pitchFamily="34" charset="0"/>
              </a:rPr>
              <a:t>Earliest possible exit from education</a:t>
            </a:r>
            <a:endParaRPr lang="en-GB" sz="700" i="1" dirty="0">
              <a:latin typeface="Aptos" panose="020B0004020202020204" pitchFamily="34" charset="0"/>
            </a:endParaRP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D3AA8F18-D669-2A73-7C86-CCCB5078C0BA}"/>
              </a:ext>
            </a:extLst>
          </p:cNvPr>
          <p:cNvCxnSpPr>
            <a:cxnSpLocks/>
          </p:cNvCxnSpPr>
          <p:nvPr/>
        </p:nvCxnSpPr>
        <p:spPr>
          <a:xfrm flipV="1">
            <a:off x="2214465" y="1187674"/>
            <a:ext cx="0" cy="559568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EA81A8C6-89D7-187F-F283-F82F3CFD59F2}"/>
              </a:ext>
            </a:extLst>
          </p:cNvPr>
          <p:cNvCxnSpPr>
            <a:cxnSpLocks/>
          </p:cNvCxnSpPr>
          <p:nvPr/>
        </p:nvCxnSpPr>
        <p:spPr>
          <a:xfrm flipV="1">
            <a:off x="1228534" y="1181450"/>
            <a:ext cx="0" cy="5595687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" name="Picture 36">
            <a:extLst>
              <a:ext uri="{FF2B5EF4-FFF2-40B4-BE49-F238E27FC236}">
                <a16:creationId xmlns:a16="http://schemas.microsoft.com/office/drawing/2014/main" id="{2054C0CA-6C95-4384-9287-A064B1829C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66822" y="6026517"/>
            <a:ext cx="916539" cy="722904"/>
          </a:xfrm>
          <a:prstGeom prst="roundRect">
            <a:avLst>
              <a:gd name="adj" fmla="val 2496"/>
            </a:avLst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B6056057-AAEE-0420-3CDE-24C1CCE9F077}"/>
              </a:ext>
            </a:extLst>
          </p:cNvPr>
          <p:cNvSpPr txBox="1"/>
          <p:nvPr/>
        </p:nvSpPr>
        <p:spPr>
          <a:xfrm>
            <a:off x="1262455" y="5038558"/>
            <a:ext cx="916539" cy="361474"/>
          </a:xfrm>
          <a:prstGeom prst="roundRect">
            <a:avLst>
              <a:gd name="adj" fmla="val 11339"/>
            </a:avLst>
          </a:prstGeom>
          <a:solidFill>
            <a:srgbClr val="C4D08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>
                <a:latin typeface="Aptos" panose="020B0004020202020204" pitchFamily="34" charset="0"/>
              </a:rPr>
              <a:t>GCSE</a:t>
            </a:r>
            <a:br>
              <a:rPr lang="en-GB" sz="800" b="1" dirty="0">
                <a:latin typeface="Aptos" panose="020B0004020202020204" pitchFamily="34" charset="0"/>
              </a:rPr>
            </a:br>
            <a:r>
              <a:rPr lang="en-GB" sz="700" dirty="0">
                <a:latin typeface="Aptos" panose="020B0004020202020204" pitchFamily="34" charset="0"/>
              </a:rPr>
              <a:t>Grades 4-9</a:t>
            </a:r>
            <a:endParaRPr lang="en-GB" sz="500" dirty="0">
              <a:latin typeface="Aptos" panose="020B0004020202020204" pitchFamily="34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8A307C7-BA90-F6B6-7A42-8EE6694DEB65}"/>
              </a:ext>
            </a:extLst>
          </p:cNvPr>
          <p:cNvSpPr txBox="1"/>
          <p:nvPr/>
        </p:nvSpPr>
        <p:spPr>
          <a:xfrm>
            <a:off x="862319" y="5017974"/>
            <a:ext cx="425181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dirty="0">
                <a:latin typeface="Aptos" panose="020B0004020202020204" pitchFamily="34" charset="0"/>
              </a:rPr>
              <a:t>LEVEL</a:t>
            </a:r>
          </a:p>
          <a:p>
            <a:pPr algn="ctr"/>
            <a:r>
              <a:rPr lang="en-GB" sz="1050" b="1" dirty="0">
                <a:latin typeface="Aptos" panose="020B0004020202020204" pitchFamily="34" charset="0"/>
              </a:rPr>
              <a:t>2</a:t>
            </a:r>
            <a:endParaRPr lang="en-GB" sz="800" b="1" dirty="0">
              <a:latin typeface="Aptos" panose="020B0004020202020204" pitchFamily="34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6A00610-BEB9-924E-E919-53776133AB60}"/>
              </a:ext>
            </a:extLst>
          </p:cNvPr>
          <p:cNvSpPr txBox="1"/>
          <p:nvPr/>
        </p:nvSpPr>
        <p:spPr>
          <a:xfrm>
            <a:off x="862446" y="5461865"/>
            <a:ext cx="425181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dirty="0">
                <a:latin typeface="Aptos" panose="020B0004020202020204" pitchFamily="34" charset="0"/>
              </a:rPr>
              <a:t>LEVEL</a:t>
            </a:r>
          </a:p>
          <a:p>
            <a:pPr algn="ctr"/>
            <a:r>
              <a:rPr lang="en-GB" sz="1050" b="1" dirty="0">
                <a:latin typeface="Aptos" panose="020B0004020202020204" pitchFamily="34" charset="0"/>
              </a:rPr>
              <a:t>1</a:t>
            </a:r>
            <a:endParaRPr lang="en-GB" sz="800" b="1" dirty="0">
              <a:latin typeface="Aptos" panose="020B0004020202020204" pitchFamily="34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63322B4-4408-36F6-109E-C4385DB6C8D3}"/>
              </a:ext>
            </a:extLst>
          </p:cNvPr>
          <p:cNvSpPr txBox="1"/>
          <p:nvPr/>
        </p:nvSpPr>
        <p:spPr>
          <a:xfrm>
            <a:off x="1259651" y="5469872"/>
            <a:ext cx="916539" cy="361474"/>
          </a:xfrm>
          <a:prstGeom prst="roundRect">
            <a:avLst>
              <a:gd name="adj" fmla="val 11339"/>
            </a:avLst>
          </a:prstGeom>
          <a:solidFill>
            <a:srgbClr val="C4D08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>
                <a:latin typeface="Aptos" panose="020B0004020202020204" pitchFamily="34" charset="0"/>
              </a:rPr>
              <a:t>GCSE</a:t>
            </a:r>
            <a:br>
              <a:rPr lang="en-GB" sz="800" b="1" dirty="0">
                <a:latin typeface="Aptos" panose="020B0004020202020204" pitchFamily="34" charset="0"/>
              </a:rPr>
            </a:br>
            <a:r>
              <a:rPr lang="en-GB" sz="700" dirty="0">
                <a:latin typeface="Aptos" panose="020B0004020202020204" pitchFamily="34" charset="0"/>
              </a:rPr>
              <a:t>Grades 1-3</a:t>
            </a:r>
            <a:endParaRPr lang="en-GB" sz="500" dirty="0">
              <a:latin typeface="Aptos" panose="020B0004020202020204" pitchFamily="34" charset="0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1E3BCC12-F9A3-B47F-8ABA-B3EFF065A00E}"/>
              </a:ext>
            </a:extLst>
          </p:cNvPr>
          <p:cNvSpPr txBox="1"/>
          <p:nvPr/>
        </p:nvSpPr>
        <p:spPr>
          <a:xfrm>
            <a:off x="2253393" y="5040730"/>
            <a:ext cx="1974776" cy="361474"/>
          </a:xfrm>
          <a:prstGeom prst="roundRect">
            <a:avLst>
              <a:gd name="adj" fmla="val 11339"/>
            </a:avLst>
          </a:prstGeom>
          <a:solidFill>
            <a:srgbClr val="F598A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>
                <a:latin typeface="Aptos" panose="020B0004020202020204" pitchFamily="34" charset="0"/>
              </a:rPr>
              <a:t>L2 Award/Certificate/Diploma</a:t>
            </a:r>
            <a:br>
              <a:rPr lang="en-GB" sz="800" b="1" dirty="0">
                <a:latin typeface="Aptos" panose="020B0004020202020204" pitchFamily="34" charset="0"/>
              </a:rPr>
            </a:br>
            <a:r>
              <a:rPr lang="en-GB" sz="700" dirty="0">
                <a:latin typeface="Aptos" panose="020B0004020202020204" pitchFamily="34" charset="0"/>
              </a:rPr>
              <a:t>Technical Awards</a:t>
            </a:r>
            <a:endParaRPr lang="en-GB" sz="500" dirty="0">
              <a:latin typeface="Aptos" panose="020B0004020202020204" pitchFamily="34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633B4EF7-0B80-0257-4696-8BDCD3472085}"/>
              </a:ext>
            </a:extLst>
          </p:cNvPr>
          <p:cNvSpPr txBox="1"/>
          <p:nvPr/>
        </p:nvSpPr>
        <p:spPr>
          <a:xfrm>
            <a:off x="2250431" y="5464616"/>
            <a:ext cx="1974776" cy="361474"/>
          </a:xfrm>
          <a:prstGeom prst="roundRect">
            <a:avLst>
              <a:gd name="adj" fmla="val 11339"/>
            </a:avLst>
          </a:prstGeom>
          <a:solidFill>
            <a:srgbClr val="F598A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>
                <a:latin typeface="Aptos" panose="020B0004020202020204" pitchFamily="34" charset="0"/>
              </a:rPr>
              <a:t>L1 Award/Certificate/Diploma</a:t>
            </a:r>
            <a:br>
              <a:rPr lang="en-GB" sz="800" b="1" dirty="0">
                <a:latin typeface="Aptos" panose="020B0004020202020204" pitchFamily="34" charset="0"/>
              </a:rPr>
            </a:br>
            <a:r>
              <a:rPr lang="en-GB" sz="700" dirty="0">
                <a:latin typeface="Aptos" panose="020B0004020202020204" pitchFamily="34" charset="0"/>
              </a:rPr>
              <a:t>Technical Awards</a:t>
            </a:r>
            <a:endParaRPr lang="en-GB" sz="500" dirty="0">
              <a:latin typeface="Aptos" panose="020B0004020202020204" pitchFamily="34" charset="0"/>
            </a:endParaRPr>
          </a:p>
        </p:txBody>
      </p:sp>
      <p:sp>
        <p:nvSpPr>
          <p:cNvPr id="47" name="Rectangle: Rounded Corners 46">
            <a:extLst>
              <a:ext uri="{FF2B5EF4-FFF2-40B4-BE49-F238E27FC236}">
                <a16:creationId xmlns:a16="http://schemas.microsoft.com/office/drawing/2014/main" id="{078B48C3-D2A4-08EB-D1CF-36DAD3AB8667}"/>
              </a:ext>
            </a:extLst>
          </p:cNvPr>
          <p:cNvSpPr/>
          <p:nvPr/>
        </p:nvSpPr>
        <p:spPr>
          <a:xfrm>
            <a:off x="1264880" y="3837257"/>
            <a:ext cx="461507" cy="997044"/>
          </a:xfrm>
          <a:prstGeom prst="roundRect">
            <a:avLst>
              <a:gd name="adj" fmla="val 3185"/>
            </a:avLst>
          </a:prstGeom>
          <a:solidFill>
            <a:srgbClr val="C4D08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40BAA77-3B02-E1B6-55DD-31C2EE50093E}"/>
              </a:ext>
            </a:extLst>
          </p:cNvPr>
          <p:cNvSpPr txBox="1"/>
          <p:nvPr/>
        </p:nvSpPr>
        <p:spPr>
          <a:xfrm>
            <a:off x="851690" y="4144365"/>
            <a:ext cx="425181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dirty="0">
                <a:latin typeface="Aptos" panose="020B0004020202020204" pitchFamily="34" charset="0"/>
              </a:rPr>
              <a:t>LEVEL</a:t>
            </a:r>
          </a:p>
          <a:p>
            <a:pPr algn="ctr"/>
            <a:r>
              <a:rPr lang="en-GB" sz="1050" b="1" dirty="0">
                <a:latin typeface="Aptos" panose="020B0004020202020204" pitchFamily="34" charset="0"/>
              </a:rPr>
              <a:t>3</a:t>
            </a:r>
            <a:endParaRPr lang="en-GB" sz="800" b="1" dirty="0">
              <a:latin typeface="Aptos" panose="020B0004020202020204" pitchFamily="34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C7EE2426-E101-4281-80D3-E4A583447058}"/>
              </a:ext>
            </a:extLst>
          </p:cNvPr>
          <p:cNvSpPr txBox="1"/>
          <p:nvPr/>
        </p:nvSpPr>
        <p:spPr>
          <a:xfrm>
            <a:off x="1173770" y="4064976"/>
            <a:ext cx="612908" cy="607933"/>
          </a:xfrm>
          <a:prstGeom prst="roundRect">
            <a:avLst>
              <a:gd name="adj" fmla="val 11339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>
                <a:latin typeface="Aptos" panose="020B0004020202020204" pitchFamily="34" charset="0"/>
              </a:rPr>
              <a:t>A-Level</a:t>
            </a:r>
          </a:p>
          <a:p>
            <a:pPr algn="ctr"/>
            <a:br>
              <a:rPr lang="en-GB" sz="200" dirty="0">
                <a:latin typeface="Aptos" panose="020B0004020202020204" pitchFamily="34" charset="0"/>
              </a:rPr>
            </a:br>
            <a:r>
              <a:rPr lang="en-GB" sz="700" dirty="0">
                <a:latin typeface="Aptos" panose="020B0004020202020204" pitchFamily="34" charset="0"/>
              </a:rPr>
              <a:t>Grades A*-E</a:t>
            </a:r>
            <a:br>
              <a:rPr lang="en-GB" sz="800" b="1" dirty="0">
                <a:latin typeface="Aptos" panose="020B0004020202020204" pitchFamily="34" charset="0"/>
              </a:rPr>
            </a:br>
            <a:endParaRPr lang="en-GB" sz="500" dirty="0">
              <a:latin typeface="Aptos" panose="020B0004020202020204" pitchFamily="34" charset="0"/>
            </a:endParaRPr>
          </a:p>
        </p:txBody>
      </p: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5B1E3379-5BC2-CF84-0F6A-310DC1AF21E7}"/>
              </a:ext>
            </a:extLst>
          </p:cNvPr>
          <p:cNvSpPr/>
          <p:nvPr/>
        </p:nvSpPr>
        <p:spPr>
          <a:xfrm>
            <a:off x="1751119" y="4327525"/>
            <a:ext cx="423879" cy="504140"/>
          </a:xfrm>
          <a:prstGeom prst="roundRect">
            <a:avLst>
              <a:gd name="adj" fmla="val 3185"/>
            </a:avLst>
          </a:prstGeom>
          <a:solidFill>
            <a:srgbClr val="C4D08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252DE4AA-DFB4-3235-054C-ECF786D7703B}"/>
              </a:ext>
            </a:extLst>
          </p:cNvPr>
          <p:cNvSpPr txBox="1"/>
          <p:nvPr/>
        </p:nvSpPr>
        <p:spPr>
          <a:xfrm>
            <a:off x="1660348" y="4377311"/>
            <a:ext cx="599802" cy="476488"/>
          </a:xfrm>
          <a:prstGeom prst="roundRect">
            <a:avLst>
              <a:gd name="adj" fmla="val 11339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dirty="0">
                <a:latin typeface="Aptos" panose="020B0004020202020204" pitchFamily="34" charset="0"/>
              </a:rPr>
              <a:t>AS</a:t>
            </a:r>
            <a:br>
              <a:rPr lang="en-GB" sz="900" b="1" dirty="0">
                <a:latin typeface="Aptos" panose="020B0004020202020204" pitchFamily="34" charset="0"/>
              </a:rPr>
            </a:br>
            <a:r>
              <a:rPr lang="en-GB" sz="900" b="1" dirty="0">
                <a:latin typeface="Aptos" panose="020B0004020202020204" pitchFamily="34" charset="0"/>
              </a:rPr>
              <a:t>Level</a:t>
            </a:r>
            <a:br>
              <a:rPr lang="en-GB" sz="800" b="1" dirty="0">
                <a:latin typeface="Aptos" panose="020B0004020202020204" pitchFamily="34" charset="0"/>
              </a:rPr>
            </a:br>
            <a:endParaRPr lang="en-GB" sz="500" dirty="0">
              <a:latin typeface="Aptos" panose="020B0004020202020204" pitchFamily="34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2D19BEBC-3097-0477-08E4-730163D12615}"/>
              </a:ext>
            </a:extLst>
          </p:cNvPr>
          <p:cNvSpPr txBox="1"/>
          <p:nvPr/>
        </p:nvSpPr>
        <p:spPr>
          <a:xfrm>
            <a:off x="2202671" y="4083106"/>
            <a:ext cx="760841" cy="507831"/>
          </a:xfrm>
          <a:prstGeom prst="roundRect">
            <a:avLst>
              <a:gd name="adj" fmla="val 0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>
                <a:latin typeface="Aptos" panose="020B0004020202020204" pitchFamily="34" charset="0"/>
              </a:rPr>
              <a:t>L3 Award</a:t>
            </a:r>
            <a:br>
              <a:rPr lang="en-GB" sz="700" b="1" dirty="0">
                <a:latin typeface="Aptos" panose="020B0004020202020204" pitchFamily="34" charset="0"/>
              </a:rPr>
            </a:br>
            <a:r>
              <a:rPr lang="en-GB" sz="700" b="1" dirty="0">
                <a:latin typeface="Aptos" panose="020B0004020202020204" pitchFamily="34" charset="0"/>
              </a:rPr>
              <a:t>L3 Certificate</a:t>
            </a:r>
            <a:br>
              <a:rPr lang="en-GB" sz="700" b="1" dirty="0">
                <a:latin typeface="Aptos" panose="020B0004020202020204" pitchFamily="34" charset="0"/>
              </a:rPr>
            </a:br>
            <a:r>
              <a:rPr lang="en-GB" sz="700" b="1" dirty="0">
                <a:latin typeface="Aptos" panose="020B0004020202020204" pitchFamily="34" charset="0"/>
              </a:rPr>
              <a:t>L3 Diploma</a:t>
            </a:r>
            <a:br>
              <a:rPr lang="en-GB" sz="800" b="1" dirty="0">
                <a:latin typeface="Aptos" panose="020B0004020202020204" pitchFamily="34" charset="0"/>
              </a:rPr>
            </a:br>
            <a:r>
              <a:rPr lang="en-GB" sz="600" dirty="0">
                <a:latin typeface="Aptos" panose="020B0004020202020204" pitchFamily="34" charset="0"/>
              </a:rPr>
              <a:t>(BTEC)</a:t>
            </a:r>
            <a:endParaRPr lang="en-GB" sz="400" dirty="0">
              <a:latin typeface="Aptos" panose="020B0004020202020204" pitchFamily="34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1281CE43-9CF2-6B31-5801-DEB1D07C7FA3}"/>
              </a:ext>
            </a:extLst>
          </p:cNvPr>
          <p:cNvSpPr txBox="1"/>
          <p:nvPr/>
        </p:nvSpPr>
        <p:spPr>
          <a:xfrm>
            <a:off x="2919521" y="4091229"/>
            <a:ext cx="595406" cy="430887"/>
          </a:xfrm>
          <a:prstGeom prst="roundRect">
            <a:avLst>
              <a:gd name="adj" fmla="val 0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>
                <a:latin typeface="Aptos" panose="020B0004020202020204" pitchFamily="34" charset="0"/>
              </a:rPr>
              <a:t>T – Level</a:t>
            </a:r>
          </a:p>
          <a:p>
            <a:pPr algn="ctr"/>
            <a:r>
              <a:rPr lang="en-GB" sz="700" dirty="0">
                <a:latin typeface="Aptos" panose="020B0004020202020204" pitchFamily="34" charset="0"/>
              </a:rPr>
              <a:t>Worth 3 x </a:t>
            </a:r>
            <a:br>
              <a:rPr lang="en-GB" sz="700" dirty="0">
                <a:latin typeface="Aptos" panose="020B0004020202020204" pitchFamily="34" charset="0"/>
              </a:rPr>
            </a:br>
            <a:r>
              <a:rPr lang="en-GB" sz="700" dirty="0">
                <a:latin typeface="Aptos" panose="020B0004020202020204" pitchFamily="34" charset="0"/>
              </a:rPr>
              <a:t>A-levels</a:t>
            </a:r>
            <a:endParaRPr lang="en-GB" sz="600" dirty="0">
              <a:latin typeface="Aptos" panose="020B0004020202020204" pitchFamily="34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94273B47-0C7A-6571-2F82-D81AB6F3165C}"/>
              </a:ext>
            </a:extLst>
          </p:cNvPr>
          <p:cNvSpPr txBox="1"/>
          <p:nvPr/>
        </p:nvSpPr>
        <p:spPr>
          <a:xfrm>
            <a:off x="3514933" y="4330019"/>
            <a:ext cx="760841" cy="507831"/>
          </a:xfrm>
          <a:prstGeom prst="roundRect">
            <a:avLst>
              <a:gd name="adj" fmla="val 0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>
                <a:latin typeface="Aptos" panose="020B0004020202020204" pitchFamily="34" charset="0"/>
              </a:rPr>
              <a:t>L3 Award</a:t>
            </a:r>
            <a:br>
              <a:rPr lang="en-GB" sz="700" b="1" dirty="0">
                <a:latin typeface="Aptos" panose="020B0004020202020204" pitchFamily="34" charset="0"/>
              </a:rPr>
            </a:br>
            <a:r>
              <a:rPr lang="en-GB" sz="700" b="1" dirty="0">
                <a:latin typeface="Aptos" panose="020B0004020202020204" pitchFamily="34" charset="0"/>
              </a:rPr>
              <a:t>L3 Certificate</a:t>
            </a:r>
            <a:br>
              <a:rPr lang="en-GB" sz="700" b="1" dirty="0">
                <a:latin typeface="Aptos" panose="020B0004020202020204" pitchFamily="34" charset="0"/>
              </a:rPr>
            </a:br>
            <a:r>
              <a:rPr lang="en-GB" sz="700" b="1" dirty="0">
                <a:latin typeface="Aptos" panose="020B0004020202020204" pitchFamily="34" charset="0"/>
              </a:rPr>
              <a:t>L3 Diploma</a:t>
            </a:r>
            <a:br>
              <a:rPr lang="en-GB" sz="800" b="1" dirty="0">
                <a:latin typeface="Aptos" panose="020B0004020202020204" pitchFamily="34" charset="0"/>
              </a:rPr>
            </a:br>
            <a:r>
              <a:rPr lang="en-GB" sz="600" dirty="0">
                <a:latin typeface="Aptos" panose="020B0004020202020204" pitchFamily="34" charset="0"/>
              </a:rPr>
              <a:t>(BTEC)</a:t>
            </a:r>
            <a:endParaRPr lang="en-GB" sz="400" dirty="0">
              <a:latin typeface="Aptos" panose="020B0004020202020204" pitchFamily="34" charset="0"/>
            </a:endParaRPr>
          </a:p>
        </p:txBody>
      </p:sp>
      <p:sp>
        <p:nvSpPr>
          <p:cNvPr id="61" name="Rectangle: Rounded Corners 60">
            <a:extLst>
              <a:ext uri="{FF2B5EF4-FFF2-40B4-BE49-F238E27FC236}">
                <a16:creationId xmlns:a16="http://schemas.microsoft.com/office/drawing/2014/main" id="{E828A9CA-CFAD-A573-E01F-9BD42E34C987}"/>
              </a:ext>
            </a:extLst>
          </p:cNvPr>
          <p:cNvSpPr/>
          <p:nvPr/>
        </p:nvSpPr>
        <p:spPr>
          <a:xfrm>
            <a:off x="4293056" y="3829513"/>
            <a:ext cx="942821" cy="996829"/>
          </a:xfrm>
          <a:prstGeom prst="roundRect">
            <a:avLst>
              <a:gd name="adj" fmla="val 4136"/>
            </a:avLst>
          </a:prstGeom>
          <a:solidFill>
            <a:srgbClr val="AC87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D1812BC0-5252-2A29-28E8-4339A738AEBC}"/>
              </a:ext>
            </a:extLst>
          </p:cNvPr>
          <p:cNvSpPr txBox="1"/>
          <p:nvPr/>
        </p:nvSpPr>
        <p:spPr>
          <a:xfrm>
            <a:off x="4299154" y="4113476"/>
            <a:ext cx="942820" cy="338554"/>
          </a:xfrm>
          <a:prstGeom prst="roundRect">
            <a:avLst>
              <a:gd name="adj" fmla="val 0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>
                <a:latin typeface="Aptos" panose="020B0004020202020204" pitchFamily="34" charset="0"/>
              </a:rPr>
              <a:t>Advanced</a:t>
            </a:r>
          </a:p>
          <a:p>
            <a:pPr algn="ctr"/>
            <a:r>
              <a:rPr lang="en-GB" sz="800" b="1" dirty="0">
                <a:latin typeface="Aptos" panose="020B0004020202020204" pitchFamily="34" charset="0"/>
              </a:rPr>
              <a:t>Apprenticeship</a:t>
            </a:r>
            <a:endParaRPr lang="en-GB" sz="600" dirty="0">
              <a:latin typeface="Aptos" panose="020B0004020202020204" pitchFamily="34" charset="0"/>
            </a:endParaRPr>
          </a:p>
        </p:txBody>
      </p:sp>
      <p:pic>
        <p:nvPicPr>
          <p:cNvPr id="28" name="Picture 27" descr="A black arrow pointing upwards&#10;&#10;Description automatically generated">
            <a:extLst>
              <a:ext uri="{FF2B5EF4-FFF2-40B4-BE49-F238E27FC236}">
                <a16:creationId xmlns:a16="http://schemas.microsoft.com/office/drawing/2014/main" id="{796CB88D-C71D-5845-B4BF-8F4521149A70}"/>
              </a:ext>
            </a:extLst>
          </p:cNvPr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6220" y="3517007"/>
            <a:ext cx="710604" cy="412326"/>
          </a:xfrm>
          <a:prstGeom prst="rect">
            <a:avLst/>
          </a:prstGeom>
        </p:spPr>
      </p:pic>
      <p:sp>
        <p:nvSpPr>
          <p:cNvPr id="63" name="Rectangle: Rounded Corners 62">
            <a:extLst>
              <a:ext uri="{FF2B5EF4-FFF2-40B4-BE49-F238E27FC236}">
                <a16:creationId xmlns:a16="http://schemas.microsoft.com/office/drawing/2014/main" id="{39EBC3B5-8D1A-AB3A-531C-759E73032CE9}"/>
              </a:ext>
            </a:extLst>
          </p:cNvPr>
          <p:cNvSpPr/>
          <p:nvPr/>
        </p:nvSpPr>
        <p:spPr>
          <a:xfrm>
            <a:off x="4297788" y="2783992"/>
            <a:ext cx="942821" cy="880188"/>
          </a:xfrm>
          <a:prstGeom prst="roundRect">
            <a:avLst>
              <a:gd name="adj" fmla="val 4136"/>
            </a:avLst>
          </a:prstGeom>
          <a:solidFill>
            <a:srgbClr val="AC87B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48" name="TextBox 2047">
            <a:extLst>
              <a:ext uri="{FF2B5EF4-FFF2-40B4-BE49-F238E27FC236}">
                <a16:creationId xmlns:a16="http://schemas.microsoft.com/office/drawing/2014/main" id="{28882D9C-1931-5A0E-D5BC-CD712BF01A54}"/>
              </a:ext>
            </a:extLst>
          </p:cNvPr>
          <p:cNvSpPr txBox="1"/>
          <p:nvPr/>
        </p:nvSpPr>
        <p:spPr>
          <a:xfrm>
            <a:off x="4303886" y="3027569"/>
            <a:ext cx="942820" cy="338554"/>
          </a:xfrm>
          <a:prstGeom prst="roundRect">
            <a:avLst>
              <a:gd name="adj" fmla="val 0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" b="1" dirty="0">
                <a:latin typeface="Aptos" panose="020B0004020202020204" pitchFamily="34" charset="0"/>
              </a:rPr>
              <a:t>Higher</a:t>
            </a:r>
          </a:p>
          <a:p>
            <a:pPr algn="ctr"/>
            <a:r>
              <a:rPr lang="en-GB" sz="800" b="1" dirty="0">
                <a:latin typeface="Aptos" panose="020B0004020202020204" pitchFamily="34" charset="0"/>
              </a:rPr>
              <a:t>Apprenticeship</a:t>
            </a:r>
            <a:endParaRPr lang="en-GB" sz="600" dirty="0">
              <a:latin typeface="Aptos" panose="020B0004020202020204" pitchFamily="34" charset="0"/>
            </a:endParaRPr>
          </a:p>
        </p:txBody>
      </p:sp>
      <p:sp>
        <p:nvSpPr>
          <p:cNvPr id="2049" name="Rectangle: Rounded Corners 2048">
            <a:extLst>
              <a:ext uri="{FF2B5EF4-FFF2-40B4-BE49-F238E27FC236}">
                <a16:creationId xmlns:a16="http://schemas.microsoft.com/office/drawing/2014/main" id="{0456A5A4-528C-7019-7E7E-A13EEAB120C7}"/>
              </a:ext>
            </a:extLst>
          </p:cNvPr>
          <p:cNvSpPr/>
          <p:nvPr/>
        </p:nvSpPr>
        <p:spPr>
          <a:xfrm>
            <a:off x="2254853" y="2809857"/>
            <a:ext cx="942443" cy="844618"/>
          </a:xfrm>
          <a:prstGeom prst="roundRect">
            <a:avLst>
              <a:gd name="adj" fmla="val 4136"/>
            </a:avLst>
          </a:prstGeom>
          <a:solidFill>
            <a:srgbClr val="F598A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1" name="Rectangle: Rounded Corners 2050">
            <a:extLst>
              <a:ext uri="{FF2B5EF4-FFF2-40B4-BE49-F238E27FC236}">
                <a16:creationId xmlns:a16="http://schemas.microsoft.com/office/drawing/2014/main" id="{9133F003-0C90-4F47-5759-60CDD456DB94}"/>
              </a:ext>
            </a:extLst>
          </p:cNvPr>
          <p:cNvSpPr/>
          <p:nvPr/>
        </p:nvSpPr>
        <p:spPr>
          <a:xfrm>
            <a:off x="3251327" y="3252471"/>
            <a:ext cx="942443" cy="399875"/>
          </a:xfrm>
          <a:prstGeom prst="roundRect">
            <a:avLst>
              <a:gd name="adj" fmla="val 4136"/>
            </a:avLst>
          </a:prstGeom>
          <a:solidFill>
            <a:srgbClr val="F598A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6" name="Rectangle: Rounded Corners 2055">
            <a:extLst>
              <a:ext uri="{FF2B5EF4-FFF2-40B4-BE49-F238E27FC236}">
                <a16:creationId xmlns:a16="http://schemas.microsoft.com/office/drawing/2014/main" id="{AB3707C6-CBE9-E2FB-2773-3862326D683C}"/>
              </a:ext>
            </a:extLst>
          </p:cNvPr>
          <p:cNvSpPr/>
          <p:nvPr/>
        </p:nvSpPr>
        <p:spPr>
          <a:xfrm>
            <a:off x="3251301" y="2805262"/>
            <a:ext cx="942443" cy="399875"/>
          </a:xfrm>
          <a:prstGeom prst="roundRect">
            <a:avLst>
              <a:gd name="adj" fmla="val 4136"/>
            </a:avLst>
          </a:prstGeom>
          <a:solidFill>
            <a:srgbClr val="F598A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55" name="TextBox 2054">
            <a:extLst>
              <a:ext uri="{FF2B5EF4-FFF2-40B4-BE49-F238E27FC236}">
                <a16:creationId xmlns:a16="http://schemas.microsoft.com/office/drawing/2014/main" id="{79491AA2-E623-BFE5-4A12-8174082FE339}"/>
              </a:ext>
            </a:extLst>
          </p:cNvPr>
          <p:cNvSpPr txBox="1"/>
          <p:nvPr/>
        </p:nvSpPr>
        <p:spPr>
          <a:xfrm>
            <a:off x="2332389" y="3016337"/>
            <a:ext cx="760841" cy="415498"/>
          </a:xfrm>
          <a:prstGeom prst="roundRect">
            <a:avLst>
              <a:gd name="adj" fmla="val 0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>
                <a:latin typeface="Aptos" panose="020B0004020202020204" pitchFamily="34" charset="0"/>
              </a:rPr>
              <a:t>Foundation</a:t>
            </a:r>
          </a:p>
          <a:p>
            <a:pPr algn="ctr"/>
            <a:r>
              <a:rPr lang="en-GB" sz="700" b="1" dirty="0">
                <a:latin typeface="Aptos" panose="020B0004020202020204" pitchFamily="34" charset="0"/>
              </a:rPr>
              <a:t>Degree</a:t>
            </a:r>
            <a:br>
              <a:rPr lang="en-GB" sz="800" b="1" dirty="0">
                <a:latin typeface="Aptos" panose="020B0004020202020204" pitchFamily="34" charset="0"/>
              </a:rPr>
            </a:br>
            <a:r>
              <a:rPr lang="en-GB" sz="600" dirty="0" err="1">
                <a:latin typeface="Aptos" panose="020B0004020202020204" pitchFamily="34" charset="0"/>
              </a:rPr>
              <a:t>FdA</a:t>
            </a:r>
            <a:r>
              <a:rPr lang="en-GB" sz="600" dirty="0">
                <a:latin typeface="Aptos" panose="020B0004020202020204" pitchFamily="34" charset="0"/>
              </a:rPr>
              <a:t>, </a:t>
            </a:r>
            <a:r>
              <a:rPr lang="en-GB" sz="600" dirty="0" err="1">
                <a:latin typeface="Aptos" panose="020B0004020202020204" pitchFamily="34" charset="0"/>
              </a:rPr>
              <a:t>FdSc</a:t>
            </a:r>
            <a:r>
              <a:rPr lang="en-GB" sz="600" dirty="0">
                <a:latin typeface="Aptos" panose="020B0004020202020204" pitchFamily="34" charset="0"/>
              </a:rPr>
              <a:t>, </a:t>
            </a:r>
            <a:r>
              <a:rPr lang="en-GB" sz="600" dirty="0" err="1">
                <a:latin typeface="Aptos" panose="020B0004020202020204" pitchFamily="34" charset="0"/>
              </a:rPr>
              <a:t>FdAr</a:t>
            </a:r>
            <a:endParaRPr lang="en-GB" sz="400" dirty="0">
              <a:latin typeface="Aptos" panose="020B0004020202020204" pitchFamily="34" charset="0"/>
            </a:endParaRPr>
          </a:p>
        </p:txBody>
      </p:sp>
      <p:sp>
        <p:nvSpPr>
          <p:cNvPr id="2059" name="TextBox 2058">
            <a:extLst>
              <a:ext uri="{FF2B5EF4-FFF2-40B4-BE49-F238E27FC236}">
                <a16:creationId xmlns:a16="http://schemas.microsoft.com/office/drawing/2014/main" id="{8E88B084-F939-037F-62D5-A5554BB7EB45}"/>
              </a:ext>
            </a:extLst>
          </p:cNvPr>
          <p:cNvSpPr txBox="1"/>
          <p:nvPr/>
        </p:nvSpPr>
        <p:spPr>
          <a:xfrm>
            <a:off x="3278156" y="2854388"/>
            <a:ext cx="895255" cy="307777"/>
          </a:xfrm>
          <a:prstGeom prst="roundRect">
            <a:avLst>
              <a:gd name="adj" fmla="val 0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>
                <a:latin typeface="Aptos" panose="020B0004020202020204" pitchFamily="34" charset="0"/>
              </a:rPr>
              <a:t>Higher National Diploma</a:t>
            </a:r>
            <a:endParaRPr lang="en-GB" sz="400" dirty="0">
              <a:latin typeface="Aptos" panose="020B0004020202020204" pitchFamily="34" charset="0"/>
            </a:endParaRPr>
          </a:p>
        </p:txBody>
      </p:sp>
      <p:sp>
        <p:nvSpPr>
          <p:cNvPr id="2060" name="TextBox 2059">
            <a:extLst>
              <a:ext uri="{FF2B5EF4-FFF2-40B4-BE49-F238E27FC236}">
                <a16:creationId xmlns:a16="http://schemas.microsoft.com/office/drawing/2014/main" id="{575AD26D-6C5A-6171-6893-41D6DC188DDA}"/>
              </a:ext>
            </a:extLst>
          </p:cNvPr>
          <p:cNvSpPr txBox="1"/>
          <p:nvPr/>
        </p:nvSpPr>
        <p:spPr>
          <a:xfrm>
            <a:off x="3272043" y="3298519"/>
            <a:ext cx="895255" cy="307777"/>
          </a:xfrm>
          <a:prstGeom prst="roundRect">
            <a:avLst>
              <a:gd name="adj" fmla="val 0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>
                <a:latin typeface="Aptos" panose="020B0004020202020204" pitchFamily="34" charset="0"/>
              </a:rPr>
              <a:t>Higher National Certificate</a:t>
            </a:r>
            <a:endParaRPr lang="en-GB" sz="400" dirty="0">
              <a:latin typeface="Aptos" panose="020B0004020202020204" pitchFamily="34" charset="0"/>
            </a:endParaRPr>
          </a:p>
        </p:txBody>
      </p:sp>
      <p:sp>
        <p:nvSpPr>
          <p:cNvPr id="2061" name="TextBox 2060">
            <a:extLst>
              <a:ext uri="{FF2B5EF4-FFF2-40B4-BE49-F238E27FC236}">
                <a16:creationId xmlns:a16="http://schemas.microsoft.com/office/drawing/2014/main" id="{90B169A0-1CCB-4379-513D-4BFB77F27AB1}"/>
              </a:ext>
            </a:extLst>
          </p:cNvPr>
          <p:cNvSpPr txBox="1"/>
          <p:nvPr/>
        </p:nvSpPr>
        <p:spPr>
          <a:xfrm>
            <a:off x="861034" y="3275914"/>
            <a:ext cx="425181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dirty="0">
                <a:latin typeface="Aptos" panose="020B0004020202020204" pitchFamily="34" charset="0"/>
              </a:rPr>
              <a:t>LEVEL</a:t>
            </a:r>
          </a:p>
          <a:p>
            <a:pPr algn="ctr"/>
            <a:r>
              <a:rPr lang="en-GB" sz="1050" b="1" dirty="0">
                <a:latin typeface="Aptos" panose="020B0004020202020204" pitchFamily="34" charset="0"/>
              </a:rPr>
              <a:t>4</a:t>
            </a:r>
            <a:endParaRPr lang="en-GB" sz="800" b="1" dirty="0">
              <a:latin typeface="Aptos" panose="020B0004020202020204" pitchFamily="34" charset="0"/>
            </a:endParaRPr>
          </a:p>
        </p:txBody>
      </p:sp>
      <p:sp>
        <p:nvSpPr>
          <p:cNvPr id="2062" name="TextBox 2061">
            <a:extLst>
              <a:ext uri="{FF2B5EF4-FFF2-40B4-BE49-F238E27FC236}">
                <a16:creationId xmlns:a16="http://schemas.microsoft.com/office/drawing/2014/main" id="{A60A1E86-EC47-D3F9-345C-0E2297D43A2F}"/>
              </a:ext>
            </a:extLst>
          </p:cNvPr>
          <p:cNvSpPr txBox="1"/>
          <p:nvPr/>
        </p:nvSpPr>
        <p:spPr>
          <a:xfrm>
            <a:off x="867168" y="2838377"/>
            <a:ext cx="425181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dirty="0">
                <a:latin typeface="Aptos" panose="020B0004020202020204" pitchFamily="34" charset="0"/>
              </a:rPr>
              <a:t>LEVEL</a:t>
            </a:r>
          </a:p>
          <a:p>
            <a:pPr algn="ctr"/>
            <a:r>
              <a:rPr lang="en-GB" sz="1050" b="1" dirty="0">
                <a:latin typeface="Aptos" panose="020B0004020202020204" pitchFamily="34" charset="0"/>
              </a:rPr>
              <a:t>5</a:t>
            </a:r>
            <a:endParaRPr lang="en-GB" sz="800" b="1" dirty="0">
              <a:latin typeface="Aptos" panose="020B0004020202020204" pitchFamily="34" charset="0"/>
            </a:endParaRPr>
          </a:p>
        </p:txBody>
      </p:sp>
      <p:sp>
        <p:nvSpPr>
          <p:cNvPr id="2063" name="TextBox 2062">
            <a:extLst>
              <a:ext uri="{FF2B5EF4-FFF2-40B4-BE49-F238E27FC236}">
                <a16:creationId xmlns:a16="http://schemas.microsoft.com/office/drawing/2014/main" id="{78674DD9-0D94-5E8A-2ABB-36DD9E1A7128}"/>
              </a:ext>
            </a:extLst>
          </p:cNvPr>
          <p:cNvSpPr txBox="1"/>
          <p:nvPr/>
        </p:nvSpPr>
        <p:spPr>
          <a:xfrm>
            <a:off x="861033" y="2416981"/>
            <a:ext cx="425181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dirty="0">
                <a:latin typeface="Aptos" panose="020B0004020202020204" pitchFamily="34" charset="0"/>
              </a:rPr>
              <a:t>LEVEL</a:t>
            </a:r>
          </a:p>
          <a:p>
            <a:pPr algn="ctr"/>
            <a:r>
              <a:rPr lang="en-GB" sz="1050" b="1" dirty="0">
                <a:latin typeface="Aptos" panose="020B0004020202020204" pitchFamily="34" charset="0"/>
              </a:rPr>
              <a:t>6</a:t>
            </a:r>
            <a:endParaRPr lang="en-GB" sz="800" b="1" dirty="0">
              <a:latin typeface="Aptos" panose="020B0004020202020204" pitchFamily="34" charset="0"/>
            </a:endParaRPr>
          </a:p>
        </p:txBody>
      </p:sp>
      <p:sp>
        <p:nvSpPr>
          <p:cNvPr id="2064" name="TextBox 2063">
            <a:extLst>
              <a:ext uri="{FF2B5EF4-FFF2-40B4-BE49-F238E27FC236}">
                <a16:creationId xmlns:a16="http://schemas.microsoft.com/office/drawing/2014/main" id="{6B4F3BAF-DBB5-B075-4D1F-67ADAC82F424}"/>
              </a:ext>
            </a:extLst>
          </p:cNvPr>
          <p:cNvSpPr txBox="1"/>
          <p:nvPr/>
        </p:nvSpPr>
        <p:spPr>
          <a:xfrm>
            <a:off x="861032" y="1993139"/>
            <a:ext cx="425181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dirty="0">
                <a:latin typeface="Aptos" panose="020B0004020202020204" pitchFamily="34" charset="0"/>
              </a:rPr>
              <a:t>LEVEL</a:t>
            </a:r>
          </a:p>
          <a:p>
            <a:pPr algn="ctr"/>
            <a:r>
              <a:rPr lang="en-GB" sz="1050" b="1" dirty="0">
                <a:latin typeface="Aptos" panose="020B0004020202020204" pitchFamily="34" charset="0"/>
              </a:rPr>
              <a:t>7</a:t>
            </a:r>
          </a:p>
        </p:txBody>
      </p:sp>
      <p:sp>
        <p:nvSpPr>
          <p:cNvPr id="2065" name="TextBox 2064">
            <a:extLst>
              <a:ext uri="{FF2B5EF4-FFF2-40B4-BE49-F238E27FC236}">
                <a16:creationId xmlns:a16="http://schemas.microsoft.com/office/drawing/2014/main" id="{89829C12-0182-7419-5F4A-CE9B2B14F4B4}"/>
              </a:ext>
            </a:extLst>
          </p:cNvPr>
          <p:cNvSpPr txBox="1"/>
          <p:nvPr/>
        </p:nvSpPr>
        <p:spPr>
          <a:xfrm>
            <a:off x="861032" y="1567869"/>
            <a:ext cx="425181" cy="3616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dirty="0">
                <a:latin typeface="Aptos" panose="020B0004020202020204" pitchFamily="34" charset="0"/>
              </a:rPr>
              <a:t>LEVEL</a:t>
            </a:r>
          </a:p>
          <a:p>
            <a:pPr algn="ctr"/>
            <a:r>
              <a:rPr lang="en-GB" sz="1050" b="1" dirty="0">
                <a:latin typeface="Aptos" panose="020B0004020202020204" pitchFamily="34" charset="0"/>
              </a:rPr>
              <a:t>8</a:t>
            </a:r>
            <a:endParaRPr lang="en-GB" sz="800" b="1" dirty="0">
              <a:latin typeface="Aptos" panose="020B0004020202020204" pitchFamily="34" charset="0"/>
            </a:endParaRPr>
          </a:p>
        </p:txBody>
      </p:sp>
      <p:sp>
        <p:nvSpPr>
          <p:cNvPr id="2066" name="Rectangle: Rounded Corners 2065">
            <a:extLst>
              <a:ext uri="{FF2B5EF4-FFF2-40B4-BE49-F238E27FC236}">
                <a16:creationId xmlns:a16="http://schemas.microsoft.com/office/drawing/2014/main" id="{2D06478C-00F6-462F-9951-75E54F36939A}"/>
              </a:ext>
            </a:extLst>
          </p:cNvPr>
          <p:cNvSpPr/>
          <p:nvPr/>
        </p:nvSpPr>
        <p:spPr>
          <a:xfrm>
            <a:off x="1258629" y="2415579"/>
            <a:ext cx="934071" cy="1234277"/>
          </a:xfrm>
          <a:prstGeom prst="roundRect">
            <a:avLst>
              <a:gd name="adj" fmla="val 3185"/>
            </a:avLst>
          </a:prstGeom>
          <a:solidFill>
            <a:srgbClr val="6ED0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7" name="Rectangle: Rounded Corners 2066">
            <a:extLst>
              <a:ext uri="{FF2B5EF4-FFF2-40B4-BE49-F238E27FC236}">
                <a16:creationId xmlns:a16="http://schemas.microsoft.com/office/drawing/2014/main" id="{68DE47F3-8D28-3C8E-5291-221FC7B8C4A0}"/>
              </a:ext>
            </a:extLst>
          </p:cNvPr>
          <p:cNvSpPr/>
          <p:nvPr/>
        </p:nvSpPr>
        <p:spPr>
          <a:xfrm>
            <a:off x="1261738" y="1999346"/>
            <a:ext cx="926905" cy="385319"/>
          </a:xfrm>
          <a:prstGeom prst="roundRect">
            <a:avLst>
              <a:gd name="adj" fmla="val 9365"/>
            </a:avLst>
          </a:prstGeom>
          <a:solidFill>
            <a:srgbClr val="6ED0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8" name="Rectangle: Rounded Corners 2067">
            <a:extLst>
              <a:ext uri="{FF2B5EF4-FFF2-40B4-BE49-F238E27FC236}">
                <a16:creationId xmlns:a16="http://schemas.microsoft.com/office/drawing/2014/main" id="{DDD62AA3-97B5-2BA2-5813-D93D72D3C7EF}"/>
              </a:ext>
            </a:extLst>
          </p:cNvPr>
          <p:cNvSpPr/>
          <p:nvPr/>
        </p:nvSpPr>
        <p:spPr>
          <a:xfrm>
            <a:off x="1261737" y="1572225"/>
            <a:ext cx="921623" cy="385319"/>
          </a:xfrm>
          <a:prstGeom prst="roundRect">
            <a:avLst>
              <a:gd name="adj" fmla="val 7511"/>
            </a:avLst>
          </a:prstGeom>
          <a:solidFill>
            <a:srgbClr val="6ED0F7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69" name="TextBox 2068">
            <a:extLst>
              <a:ext uri="{FF2B5EF4-FFF2-40B4-BE49-F238E27FC236}">
                <a16:creationId xmlns:a16="http://schemas.microsoft.com/office/drawing/2014/main" id="{C576E391-4EF3-B069-0B09-BAB86D10577B}"/>
              </a:ext>
            </a:extLst>
          </p:cNvPr>
          <p:cNvSpPr txBox="1"/>
          <p:nvPr/>
        </p:nvSpPr>
        <p:spPr>
          <a:xfrm>
            <a:off x="1317252" y="2786863"/>
            <a:ext cx="760841" cy="415498"/>
          </a:xfrm>
          <a:prstGeom prst="roundRect">
            <a:avLst>
              <a:gd name="adj" fmla="val 0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>
                <a:latin typeface="Aptos" panose="020B0004020202020204" pitchFamily="34" charset="0"/>
              </a:rPr>
              <a:t>Bachelor</a:t>
            </a:r>
          </a:p>
          <a:p>
            <a:pPr algn="ctr"/>
            <a:r>
              <a:rPr lang="en-GB" sz="700" b="1" dirty="0">
                <a:latin typeface="Aptos" panose="020B0004020202020204" pitchFamily="34" charset="0"/>
              </a:rPr>
              <a:t>Degree</a:t>
            </a:r>
            <a:br>
              <a:rPr lang="en-GB" sz="800" b="1" dirty="0">
                <a:latin typeface="Aptos" panose="020B0004020202020204" pitchFamily="34" charset="0"/>
              </a:rPr>
            </a:br>
            <a:r>
              <a:rPr lang="en-GB" sz="600" dirty="0">
                <a:latin typeface="Aptos" panose="020B0004020202020204" pitchFamily="34" charset="0"/>
              </a:rPr>
              <a:t>BA, BSc, </a:t>
            </a:r>
            <a:r>
              <a:rPr lang="en-GB" sz="600" dirty="0" err="1">
                <a:latin typeface="Aptos" panose="020B0004020202020204" pitchFamily="34" charset="0"/>
              </a:rPr>
              <a:t>BEd</a:t>
            </a:r>
            <a:endParaRPr lang="en-GB" sz="400" dirty="0">
              <a:latin typeface="Aptos" panose="020B0004020202020204" pitchFamily="34" charset="0"/>
            </a:endParaRPr>
          </a:p>
        </p:txBody>
      </p:sp>
      <p:sp>
        <p:nvSpPr>
          <p:cNvPr id="2070" name="TextBox 2069">
            <a:extLst>
              <a:ext uri="{FF2B5EF4-FFF2-40B4-BE49-F238E27FC236}">
                <a16:creationId xmlns:a16="http://schemas.microsoft.com/office/drawing/2014/main" id="{0FF8E4A7-72EA-6704-1D2A-0A92EF8DDDAA}"/>
              </a:ext>
            </a:extLst>
          </p:cNvPr>
          <p:cNvSpPr txBox="1"/>
          <p:nvPr/>
        </p:nvSpPr>
        <p:spPr>
          <a:xfrm>
            <a:off x="1282711" y="2036440"/>
            <a:ext cx="872668" cy="292388"/>
          </a:xfrm>
          <a:prstGeom prst="roundRect">
            <a:avLst>
              <a:gd name="adj" fmla="val 0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>
                <a:latin typeface="Aptos" panose="020B0004020202020204" pitchFamily="34" charset="0"/>
              </a:rPr>
              <a:t>Masters Degree</a:t>
            </a:r>
            <a:br>
              <a:rPr lang="en-GB" sz="800" b="1" dirty="0">
                <a:latin typeface="Aptos" panose="020B0004020202020204" pitchFamily="34" charset="0"/>
              </a:rPr>
            </a:br>
            <a:r>
              <a:rPr lang="en-GB" sz="600" dirty="0">
                <a:latin typeface="Aptos" panose="020B0004020202020204" pitchFamily="34" charset="0"/>
              </a:rPr>
              <a:t>MS, MSc, PGCE</a:t>
            </a:r>
            <a:endParaRPr lang="en-GB" sz="400" dirty="0">
              <a:latin typeface="Aptos" panose="020B0004020202020204" pitchFamily="34" charset="0"/>
            </a:endParaRPr>
          </a:p>
        </p:txBody>
      </p:sp>
      <p:sp>
        <p:nvSpPr>
          <p:cNvPr id="2071" name="TextBox 2070">
            <a:extLst>
              <a:ext uri="{FF2B5EF4-FFF2-40B4-BE49-F238E27FC236}">
                <a16:creationId xmlns:a16="http://schemas.microsoft.com/office/drawing/2014/main" id="{CA1972F3-5033-E321-48BE-5F38A8823257}"/>
              </a:ext>
            </a:extLst>
          </p:cNvPr>
          <p:cNvSpPr txBox="1"/>
          <p:nvPr/>
        </p:nvSpPr>
        <p:spPr>
          <a:xfrm>
            <a:off x="1325854" y="1602487"/>
            <a:ext cx="760841" cy="292388"/>
          </a:xfrm>
          <a:prstGeom prst="roundRect">
            <a:avLst>
              <a:gd name="adj" fmla="val 0"/>
            </a:avLst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00" b="1" dirty="0">
                <a:latin typeface="Aptos" panose="020B0004020202020204" pitchFamily="34" charset="0"/>
              </a:rPr>
              <a:t>Doctorate</a:t>
            </a:r>
            <a:br>
              <a:rPr lang="en-GB" sz="800" b="1" dirty="0">
                <a:latin typeface="Aptos" panose="020B0004020202020204" pitchFamily="34" charset="0"/>
              </a:rPr>
            </a:br>
            <a:r>
              <a:rPr lang="en-GB" sz="600" dirty="0">
                <a:latin typeface="Aptos" panose="020B0004020202020204" pitchFamily="34" charset="0"/>
              </a:rPr>
              <a:t>PhD</a:t>
            </a:r>
            <a:endParaRPr lang="en-GB" sz="400" dirty="0">
              <a:latin typeface="Aptos" panose="020B0004020202020204" pitchFamily="34" charset="0"/>
            </a:endParaRP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678B0C5-44F8-810E-FF2C-2544847654E6}"/>
              </a:ext>
            </a:extLst>
          </p:cNvPr>
          <p:cNvCxnSpPr/>
          <p:nvPr/>
        </p:nvCxnSpPr>
        <p:spPr>
          <a:xfrm>
            <a:off x="861032" y="3743773"/>
            <a:ext cx="685669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2289786F-91E8-EF01-570D-D6A8C43438EE}"/>
              </a:ext>
            </a:extLst>
          </p:cNvPr>
          <p:cNvCxnSpPr/>
          <p:nvPr/>
        </p:nvCxnSpPr>
        <p:spPr>
          <a:xfrm>
            <a:off x="861032" y="4924484"/>
            <a:ext cx="685669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BBBD4BC4-D197-F204-7031-E0C14A6AA1ED}"/>
              </a:ext>
            </a:extLst>
          </p:cNvPr>
          <p:cNvCxnSpPr/>
          <p:nvPr/>
        </p:nvCxnSpPr>
        <p:spPr>
          <a:xfrm>
            <a:off x="892900" y="5929985"/>
            <a:ext cx="685669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80" name="Group 2079">
            <a:extLst>
              <a:ext uri="{FF2B5EF4-FFF2-40B4-BE49-F238E27FC236}">
                <a16:creationId xmlns:a16="http://schemas.microsoft.com/office/drawing/2014/main" id="{AD45B459-7E4B-DB28-7CAC-B306643A08B0}"/>
              </a:ext>
            </a:extLst>
          </p:cNvPr>
          <p:cNvGrpSpPr/>
          <p:nvPr/>
        </p:nvGrpSpPr>
        <p:grpSpPr>
          <a:xfrm>
            <a:off x="866515" y="1970885"/>
            <a:ext cx="328849" cy="3450482"/>
            <a:chOff x="578495" y="1970885"/>
            <a:chExt cx="616864" cy="3450482"/>
          </a:xfrm>
        </p:grpSpPr>
        <p:cxnSp>
          <p:nvCxnSpPr>
            <p:cNvPr id="2072" name="Straight Connector 2071">
              <a:extLst>
                <a:ext uri="{FF2B5EF4-FFF2-40B4-BE49-F238E27FC236}">
                  <a16:creationId xmlns:a16="http://schemas.microsoft.com/office/drawing/2014/main" id="{4F3F58A5-1ECC-BD5A-86DB-0E033672164B}"/>
                </a:ext>
              </a:extLst>
            </p:cNvPr>
            <p:cNvCxnSpPr>
              <a:cxnSpLocks/>
            </p:cNvCxnSpPr>
            <p:nvPr/>
          </p:nvCxnSpPr>
          <p:spPr>
            <a:xfrm>
              <a:off x="578498" y="3221478"/>
              <a:ext cx="616861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5" name="Straight Connector 2074">
              <a:extLst>
                <a:ext uri="{FF2B5EF4-FFF2-40B4-BE49-F238E27FC236}">
                  <a16:creationId xmlns:a16="http://schemas.microsoft.com/office/drawing/2014/main" id="{986FE960-7F62-4468-D3E0-07A416A0E935}"/>
                </a:ext>
              </a:extLst>
            </p:cNvPr>
            <p:cNvCxnSpPr>
              <a:cxnSpLocks/>
            </p:cNvCxnSpPr>
            <p:nvPr/>
          </p:nvCxnSpPr>
          <p:spPr>
            <a:xfrm>
              <a:off x="578497" y="2802229"/>
              <a:ext cx="616861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6" name="Straight Connector 2075">
              <a:extLst>
                <a:ext uri="{FF2B5EF4-FFF2-40B4-BE49-F238E27FC236}">
                  <a16:creationId xmlns:a16="http://schemas.microsoft.com/office/drawing/2014/main" id="{E5E1E88B-F43F-BF72-15D6-2157B5D23282}"/>
                </a:ext>
              </a:extLst>
            </p:cNvPr>
            <p:cNvCxnSpPr>
              <a:cxnSpLocks/>
            </p:cNvCxnSpPr>
            <p:nvPr/>
          </p:nvCxnSpPr>
          <p:spPr>
            <a:xfrm>
              <a:off x="578496" y="2392845"/>
              <a:ext cx="616861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7" name="Straight Connector 2076">
              <a:extLst>
                <a:ext uri="{FF2B5EF4-FFF2-40B4-BE49-F238E27FC236}">
                  <a16:creationId xmlns:a16="http://schemas.microsoft.com/office/drawing/2014/main" id="{75660FC1-97E4-A24F-3F8F-F10C955B9A07}"/>
                </a:ext>
              </a:extLst>
            </p:cNvPr>
            <p:cNvCxnSpPr>
              <a:cxnSpLocks/>
            </p:cNvCxnSpPr>
            <p:nvPr/>
          </p:nvCxnSpPr>
          <p:spPr>
            <a:xfrm>
              <a:off x="578496" y="1970885"/>
              <a:ext cx="616861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78" name="Straight Connector 2077">
              <a:extLst>
                <a:ext uri="{FF2B5EF4-FFF2-40B4-BE49-F238E27FC236}">
                  <a16:creationId xmlns:a16="http://schemas.microsoft.com/office/drawing/2014/main" id="{18309F5B-B9F3-1455-BB97-081E950C70E6}"/>
                </a:ext>
              </a:extLst>
            </p:cNvPr>
            <p:cNvCxnSpPr>
              <a:cxnSpLocks/>
            </p:cNvCxnSpPr>
            <p:nvPr/>
          </p:nvCxnSpPr>
          <p:spPr>
            <a:xfrm>
              <a:off x="578495" y="5421367"/>
              <a:ext cx="616861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083" name="Straight Connector 2082">
            <a:extLst>
              <a:ext uri="{FF2B5EF4-FFF2-40B4-BE49-F238E27FC236}">
                <a16:creationId xmlns:a16="http://schemas.microsoft.com/office/drawing/2014/main" id="{5447A338-EE83-F0E5-75B0-A6303E1888A7}"/>
              </a:ext>
            </a:extLst>
          </p:cNvPr>
          <p:cNvCxnSpPr/>
          <p:nvPr/>
        </p:nvCxnSpPr>
        <p:spPr>
          <a:xfrm>
            <a:off x="892900" y="1512909"/>
            <a:ext cx="6856697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395448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0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82" grpId="0" animBg="1"/>
      <p:bldP spid="53" grpId="0" animBg="1"/>
      <p:bldP spid="57" grpId="0" animBg="1"/>
      <p:bldP spid="58" grpId="0" animBg="1"/>
      <p:bldP spid="59" grpId="0" animBg="1"/>
      <p:bldP spid="7" grpId="0"/>
      <p:bldP spid="8" grpId="0"/>
      <p:bldP spid="9" grpId="0"/>
      <p:bldP spid="26" grpId="0"/>
      <p:bldP spid="29" grpId="0"/>
      <p:bldP spid="38" grpId="0" animBg="1"/>
      <p:bldP spid="43" grpId="0" animBg="1"/>
      <p:bldP spid="44" grpId="0" animBg="1"/>
      <p:bldP spid="45" grpId="0" animBg="1"/>
      <p:bldP spid="47" grpId="0" animBg="1"/>
      <p:bldP spid="46" grpId="0"/>
      <p:bldP spid="48" grpId="0" animBg="1"/>
      <p:bldP spid="49" grpId="0"/>
      <p:bldP spid="52" grpId="0"/>
      <p:bldP spid="54" grpId="0"/>
      <p:bldP spid="55" grpId="0"/>
      <p:bldP spid="61" grpId="0" animBg="1"/>
      <p:bldP spid="62" grpId="0"/>
      <p:bldP spid="63" grpId="0" animBg="1"/>
      <p:bldP spid="2048" grpId="0"/>
      <p:bldP spid="2049" grpId="0" animBg="1"/>
      <p:bldP spid="2051" grpId="0" animBg="1"/>
      <p:bldP spid="2056" grpId="0" animBg="1"/>
      <p:bldP spid="2055" grpId="0"/>
      <p:bldP spid="2059" grpId="0"/>
      <p:bldP spid="2060" grpId="0"/>
      <p:bldP spid="2066" grpId="0" animBg="1"/>
      <p:bldP spid="2067" grpId="0" animBg="1"/>
      <p:bldP spid="2068" grpId="0" animBg="1"/>
      <p:bldP spid="2069" grpId="0"/>
      <p:bldP spid="2070" grpId="0"/>
      <p:bldP spid="207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901F142D-73FD-4B8E-76B1-3D6CE1ADB38D}"/>
              </a:ext>
            </a:extLst>
          </p:cNvPr>
          <p:cNvCxnSpPr>
            <a:cxnSpLocks/>
          </p:cNvCxnSpPr>
          <p:nvPr/>
        </p:nvCxnSpPr>
        <p:spPr>
          <a:xfrm>
            <a:off x="2078121" y="4743272"/>
            <a:ext cx="3644899" cy="0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le 3">
            <a:extLst>
              <a:ext uri="{FF2B5EF4-FFF2-40B4-BE49-F238E27FC236}">
                <a16:creationId xmlns:a16="http://schemas.microsoft.com/office/drawing/2014/main" id="{B8ED7AE9-DEC1-4735-ADD8-3ADB35B853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231" y="104794"/>
            <a:ext cx="7830731" cy="830143"/>
          </a:xfrm>
        </p:spPr>
        <p:txBody>
          <a:bodyPr/>
          <a:lstStyle/>
          <a:p>
            <a:r>
              <a:rPr lang="en-GB" dirty="0"/>
              <a:t>Grading Structure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4B54A9DE-9FE4-8456-0B05-0E5A83DCFB7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5782015"/>
              </p:ext>
            </p:extLst>
          </p:nvPr>
        </p:nvGraphicFramePr>
        <p:xfrm>
          <a:off x="2749943" y="1609622"/>
          <a:ext cx="3182304" cy="4524391"/>
        </p:xfrm>
        <a:graphic>
          <a:graphicData uri="http://schemas.openxmlformats.org/drawingml/2006/table">
            <a:tbl>
              <a:tblPr firstRow="1" bandRow="1">
                <a:noFill/>
                <a:tableStyleId>{775DCB02-9BB8-47FD-8907-85C794F793BA}</a:tableStyleId>
              </a:tblPr>
              <a:tblGrid>
                <a:gridCol w="12351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87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9843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70327"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Grade</a:t>
                      </a:r>
                    </a:p>
                  </a:txBody>
                  <a:tcPr marL="85461" marR="85461" marT="42730" marB="4273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400" b="1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85461" marR="85461" marT="42730" marB="4273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Level</a:t>
                      </a:r>
                    </a:p>
                  </a:txBody>
                  <a:tcPr marL="85461" marR="85461" marT="42730" marB="4273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730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9</a:t>
                      </a:r>
                    </a:p>
                  </a:txBody>
                  <a:tcPr marL="85461" marR="85461" marT="42730" marB="427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D08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85461" marR="85461" marT="42730" marB="42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86504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L2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 Distinction *</a:t>
                      </a:r>
                    </a:p>
                  </a:txBody>
                  <a:tcPr marL="103029" marR="103029" marT="51514" marB="515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598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730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8</a:t>
                      </a:r>
                    </a:p>
                  </a:txBody>
                  <a:tcPr marL="85461" marR="85461" marT="42730" marB="427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D08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85461" marR="85461" marT="42730" marB="42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marL="0" marR="0" indent="0" algn="l" defTabSz="86504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730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7</a:t>
                      </a:r>
                    </a:p>
                  </a:txBody>
                  <a:tcPr marL="85461" marR="85461" marT="42730" marB="427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D08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85461" marR="85461" marT="42730" marB="42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86504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L2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 Distinction</a:t>
                      </a:r>
                    </a:p>
                  </a:txBody>
                  <a:tcPr marL="85461" marR="85461" marT="42730" marB="42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598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730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6</a:t>
                      </a:r>
                    </a:p>
                  </a:txBody>
                  <a:tcPr marL="85461" marR="85461" marT="42730" marB="427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D08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85461" marR="85461" marT="42730" marB="42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86504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L2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 Merit</a:t>
                      </a:r>
                    </a:p>
                  </a:txBody>
                  <a:tcPr marL="103029" marR="103029" marT="51514" marB="515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598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28290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5</a:t>
                      </a:r>
                    </a:p>
                  </a:txBody>
                  <a:tcPr marL="85461" marR="85461" marT="42730" marB="427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D08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85461" marR="85461" marT="42730" marB="42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29379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4</a:t>
                      </a:r>
                    </a:p>
                  </a:txBody>
                  <a:tcPr marL="85461" marR="85461" marT="42730" marB="427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D08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1700" b="0" dirty="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85461" marR="85461" marT="42730" marB="42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L2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 Pass</a:t>
                      </a:r>
                    </a:p>
                  </a:txBody>
                  <a:tcPr marL="85461" marR="85461" marT="42730" marB="42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598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49638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3</a:t>
                      </a:r>
                      <a:endParaRPr lang="en-GB" sz="1700" dirty="0">
                        <a:latin typeface="Aptos" panose="020B0004020202020204" pitchFamily="34" charset="0"/>
                      </a:endParaRPr>
                    </a:p>
                  </a:txBody>
                  <a:tcPr marL="85461" marR="85461" marT="42730" marB="427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D08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>
                        <a:latin typeface="Aptos" panose="020B0004020202020204" pitchFamily="34" charset="0"/>
                      </a:endParaRPr>
                    </a:p>
                  </a:txBody>
                  <a:tcPr marL="85461" marR="85461" marT="42730" marB="42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marL="0" marR="0" lvl="0" indent="0" algn="ctr" defTabSz="865044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Level 1 </a:t>
                      </a:r>
                      <a:r>
                        <a:rPr lang="en-GB" sz="1600" b="0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Scheme</a:t>
                      </a:r>
                    </a:p>
                  </a:txBody>
                  <a:tcPr marL="103029" marR="103029" marT="51514" marB="5151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598A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6490178"/>
                  </a:ext>
                </a:extLst>
              </a:tr>
              <a:tr h="510252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2</a:t>
                      </a:r>
                      <a:endParaRPr lang="en-GB" sz="1700" dirty="0">
                        <a:latin typeface="Aptos" panose="020B0004020202020204" pitchFamily="34" charset="0"/>
                      </a:endParaRPr>
                    </a:p>
                  </a:txBody>
                  <a:tcPr marL="85461" marR="85461" marT="42730" marB="427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D08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>
                        <a:latin typeface="Aptos" panose="020B0004020202020204" pitchFamily="34" charset="0"/>
                      </a:endParaRPr>
                    </a:p>
                  </a:txBody>
                  <a:tcPr marL="85461" marR="85461" marT="42730" marB="42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2000" b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76994879"/>
                  </a:ext>
                </a:extLst>
              </a:tr>
              <a:tr h="427301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1</a:t>
                      </a:r>
                      <a:endParaRPr lang="en-GB" sz="1700" dirty="0">
                        <a:latin typeface="Aptos" panose="020B0004020202020204" pitchFamily="34" charset="0"/>
                      </a:endParaRPr>
                    </a:p>
                  </a:txBody>
                  <a:tcPr marL="85461" marR="85461" marT="42730" marB="4273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4D08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700" dirty="0">
                        <a:latin typeface="Aptos" panose="020B0004020202020204" pitchFamily="34" charset="0"/>
                      </a:endParaRPr>
                    </a:p>
                  </a:txBody>
                  <a:tcPr marL="85461" marR="85461" marT="42730" marB="42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216093608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E8E2043E-D99F-C2B5-95C5-0D2BC8D4EB89}"/>
              </a:ext>
            </a:extLst>
          </p:cNvPr>
          <p:cNvSpPr txBox="1"/>
          <p:nvPr/>
        </p:nvSpPr>
        <p:spPr>
          <a:xfrm>
            <a:off x="2042187" y="5123483"/>
            <a:ext cx="79321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Aptos" panose="020B0004020202020204" pitchFamily="34" charset="0"/>
              </a:rPr>
              <a:t>LEVEL</a:t>
            </a:r>
          </a:p>
          <a:p>
            <a:pPr algn="ctr"/>
            <a:r>
              <a:rPr lang="en-GB" sz="1200" b="1" dirty="0">
                <a:latin typeface="Aptos" panose="020B0004020202020204" pitchFamily="34" charset="0"/>
              </a:rPr>
              <a:t>1</a:t>
            </a:r>
            <a:endParaRPr lang="en-GB" sz="1000" b="1" dirty="0">
              <a:latin typeface="Aptos" panose="020B00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B000727-C0FE-D642-FDEF-EF379520DE35}"/>
              </a:ext>
            </a:extLst>
          </p:cNvPr>
          <p:cNvSpPr txBox="1"/>
          <p:nvPr/>
        </p:nvSpPr>
        <p:spPr>
          <a:xfrm>
            <a:off x="2042187" y="3013502"/>
            <a:ext cx="79321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Aptos" panose="020B0004020202020204" pitchFamily="34" charset="0"/>
              </a:rPr>
              <a:t>LEVEL</a:t>
            </a:r>
          </a:p>
          <a:p>
            <a:pPr algn="ctr"/>
            <a:r>
              <a:rPr lang="en-GB" sz="1200" b="1" dirty="0">
                <a:latin typeface="Aptos" panose="020B0004020202020204" pitchFamily="34" charset="0"/>
              </a:rPr>
              <a:t>2</a:t>
            </a:r>
            <a:endParaRPr lang="en-GB" sz="1000" b="1" dirty="0">
              <a:latin typeface="Aptos" panose="020B00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DA0F15A-225D-FFCC-41A9-126827538277}"/>
              </a:ext>
            </a:extLst>
          </p:cNvPr>
          <p:cNvSpPr txBox="1"/>
          <p:nvPr/>
        </p:nvSpPr>
        <p:spPr>
          <a:xfrm>
            <a:off x="2677436" y="4526729"/>
            <a:ext cx="140892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Aptos" panose="020B0004020202020204" pitchFamily="34" charset="0"/>
              </a:rPr>
              <a:t>STANDARD PASS</a:t>
            </a:r>
            <a:endParaRPr lang="en-GB" sz="1000" b="1" dirty="0">
              <a:latin typeface="Aptos" panose="020B00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36F9031-1B86-21EF-FFD3-ABD687739996}"/>
              </a:ext>
            </a:extLst>
          </p:cNvPr>
          <p:cNvSpPr txBox="1"/>
          <p:nvPr/>
        </p:nvSpPr>
        <p:spPr>
          <a:xfrm>
            <a:off x="2671213" y="4007327"/>
            <a:ext cx="1408922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dirty="0">
                <a:latin typeface="Aptos" panose="020B0004020202020204" pitchFamily="34" charset="0"/>
              </a:rPr>
              <a:t>STRONG PASS</a:t>
            </a:r>
            <a:endParaRPr lang="en-GB" sz="1000" b="1" dirty="0">
              <a:latin typeface="Aptos" panose="020B00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AC05D90-36C1-87B1-2B43-F576E4397592}"/>
              </a:ext>
            </a:extLst>
          </p:cNvPr>
          <p:cNvSpPr txBox="1"/>
          <p:nvPr/>
        </p:nvSpPr>
        <p:spPr>
          <a:xfrm>
            <a:off x="4324743" y="1455571"/>
            <a:ext cx="1513556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050" dirty="0">
                <a:latin typeface="Aptos" panose="020B0004020202020204" pitchFamily="34" charset="0"/>
              </a:rPr>
              <a:t>Vocational &amp; Technical</a:t>
            </a:r>
            <a:endParaRPr lang="en-GB" sz="900" dirty="0">
              <a:latin typeface="Aptos" panose="020B00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BEA4700-8D1C-C239-752B-292DF3C57557}"/>
              </a:ext>
            </a:extLst>
          </p:cNvPr>
          <p:cNvSpPr txBox="1"/>
          <p:nvPr/>
        </p:nvSpPr>
        <p:spPr>
          <a:xfrm>
            <a:off x="2989997" y="1455571"/>
            <a:ext cx="77136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1050" dirty="0">
                <a:latin typeface="Aptos" panose="020B0004020202020204" pitchFamily="34" charset="0"/>
              </a:rPr>
              <a:t>Academic</a:t>
            </a:r>
            <a:endParaRPr lang="en-GB" sz="900" dirty="0">
              <a:latin typeface="Aptos" panose="020B00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F01549B-6A3B-F92A-1A7C-E40D96E60DF5}"/>
              </a:ext>
            </a:extLst>
          </p:cNvPr>
          <p:cNvSpPr txBox="1"/>
          <p:nvPr/>
        </p:nvSpPr>
        <p:spPr>
          <a:xfrm>
            <a:off x="6456917" y="4886002"/>
            <a:ext cx="97849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ptos" panose="020B0004020202020204" pitchFamily="34" charset="0"/>
              </a:rPr>
              <a:t>32% of students</a:t>
            </a:r>
          </a:p>
          <a:p>
            <a:pPr algn="ctr"/>
            <a:r>
              <a:rPr lang="en-GB" sz="1100" b="1" dirty="0">
                <a:latin typeface="Aptos" panose="020B0004020202020204" pitchFamily="34" charset="0"/>
              </a:rPr>
              <a:t>nationally</a:t>
            </a:r>
            <a:endParaRPr lang="en-GB" sz="1200" b="1" dirty="0">
              <a:latin typeface="Aptos" panose="020B0004020202020204" pitchFamily="34" charset="0"/>
            </a:endParaRPr>
          </a:p>
        </p:txBody>
      </p:sp>
      <p:sp>
        <p:nvSpPr>
          <p:cNvPr id="16" name="Right Brace 15">
            <a:extLst>
              <a:ext uri="{FF2B5EF4-FFF2-40B4-BE49-F238E27FC236}">
                <a16:creationId xmlns:a16="http://schemas.microsoft.com/office/drawing/2014/main" id="{3D25BCD6-4C17-ED63-82EE-8CF45C54EFE0}"/>
              </a:ext>
            </a:extLst>
          </p:cNvPr>
          <p:cNvSpPr/>
          <p:nvPr/>
        </p:nvSpPr>
        <p:spPr>
          <a:xfrm>
            <a:off x="6090438" y="4757560"/>
            <a:ext cx="366479" cy="1376447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9CBF5A8-3C2F-BA3B-2790-7F0409F709DC}"/>
              </a:ext>
            </a:extLst>
          </p:cNvPr>
          <p:cNvSpPr txBox="1"/>
          <p:nvPr/>
        </p:nvSpPr>
        <p:spPr>
          <a:xfrm>
            <a:off x="6365299" y="3088941"/>
            <a:ext cx="97849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ptos" panose="020B0004020202020204" pitchFamily="34" charset="0"/>
              </a:rPr>
              <a:t>68% of students</a:t>
            </a:r>
          </a:p>
          <a:p>
            <a:pPr algn="ctr"/>
            <a:r>
              <a:rPr lang="en-GB" sz="1100" b="1" dirty="0">
                <a:latin typeface="Aptos" panose="020B0004020202020204" pitchFamily="34" charset="0"/>
              </a:rPr>
              <a:t>nationally</a:t>
            </a:r>
            <a:endParaRPr lang="en-GB" sz="1200" b="1" dirty="0">
              <a:latin typeface="Aptos" panose="020B0004020202020204" pitchFamily="34" charset="0"/>
            </a:endParaRPr>
          </a:p>
        </p:txBody>
      </p:sp>
      <p:sp>
        <p:nvSpPr>
          <p:cNvPr id="18" name="Right Brace 17">
            <a:extLst>
              <a:ext uri="{FF2B5EF4-FFF2-40B4-BE49-F238E27FC236}">
                <a16:creationId xmlns:a16="http://schemas.microsoft.com/office/drawing/2014/main" id="{51F08418-CDEA-0426-CFD4-E2273338278A}"/>
              </a:ext>
            </a:extLst>
          </p:cNvPr>
          <p:cNvSpPr/>
          <p:nvPr/>
        </p:nvSpPr>
        <p:spPr>
          <a:xfrm>
            <a:off x="6090438" y="1959428"/>
            <a:ext cx="366485" cy="2783843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230072E7-36B5-72A1-8FFC-D053C2D52D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4313806"/>
              </p:ext>
            </p:extLst>
          </p:nvPr>
        </p:nvGraphicFramePr>
        <p:xfrm>
          <a:off x="1319353" y="1574443"/>
          <a:ext cx="638738" cy="4559564"/>
        </p:xfrm>
        <a:graphic>
          <a:graphicData uri="http://schemas.openxmlformats.org/drawingml/2006/table">
            <a:tbl>
              <a:tblPr firstRow="1" bandRow="1">
                <a:noFill/>
                <a:tableStyleId>{775DCB02-9BB8-47FD-8907-85C794F793BA}</a:tableStyleId>
              </a:tblPr>
              <a:tblGrid>
                <a:gridCol w="6387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327">
                <a:tc>
                  <a:txBody>
                    <a:bodyPr/>
                    <a:lstStyle/>
                    <a:p>
                      <a:pPr algn="ctr"/>
                      <a:r>
                        <a:rPr lang="en-GB" sz="1050" b="1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Before 2017</a:t>
                      </a:r>
                    </a:p>
                  </a:txBody>
                  <a:tcPr marL="85461" marR="85461" marT="42730" marB="4273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7301">
                <a:tc>
                  <a:txBody>
                    <a:bodyPr/>
                    <a:lstStyle/>
                    <a:p>
                      <a:pPr algn="ctr"/>
                      <a:endParaRPr lang="en-GB" sz="1200" b="0" dirty="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</a:txBody>
                  <a:tcPr marL="85461" marR="85461" marT="42730" marB="42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4602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A*</a:t>
                      </a:r>
                    </a:p>
                    <a:p>
                      <a:pPr algn="ctr"/>
                      <a:endParaRPr lang="en-GB" sz="1200" b="0" dirty="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A</a:t>
                      </a:r>
                    </a:p>
                  </a:txBody>
                  <a:tcPr marL="85461" marR="85461" marT="42730" marB="42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484970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B</a:t>
                      </a:r>
                    </a:p>
                    <a:p>
                      <a:pPr algn="ctr"/>
                      <a:endParaRPr lang="en-GB" sz="1200" b="0" dirty="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  <a:p>
                      <a:pPr algn="ctr"/>
                      <a:endParaRPr lang="en-GB" sz="1200" b="0" dirty="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  <a:p>
                      <a:pPr algn="ctr"/>
                      <a:br>
                        <a:rPr lang="en-GB" sz="1200" b="0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</a:br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C</a:t>
                      </a:r>
                    </a:p>
                  </a:txBody>
                  <a:tcPr marL="85461" marR="85461" marT="42730" marB="42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87191">
                <a:tc>
                  <a:txBody>
                    <a:bodyPr/>
                    <a:lstStyle/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D</a:t>
                      </a:r>
                      <a:br>
                        <a:rPr lang="en-GB" sz="1200" b="0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</a:br>
                      <a:endParaRPr lang="en-GB" sz="1200" b="0" dirty="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E</a:t>
                      </a:r>
                      <a:br>
                        <a:rPr lang="en-GB" sz="1200" b="0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</a:br>
                      <a:endParaRPr lang="en-GB" sz="1200" b="0" dirty="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F</a:t>
                      </a:r>
                      <a:br>
                        <a:rPr lang="en-GB" sz="1200" b="0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</a:br>
                      <a:endParaRPr lang="en-GB" sz="1200" b="0" dirty="0">
                        <a:solidFill>
                          <a:schemeClr val="tx1"/>
                        </a:solidFill>
                        <a:latin typeface="Aptos" panose="020B0004020202020204" pitchFamily="34" charset="0"/>
                      </a:endParaRPr>
                    </a:p>
                    <a:p>
                      <a:pPr algn="ctr"/>
                      <a:r>
                        <a:rPr lang="en-GB" sz="1200" b="0" dirty="0">
                          <a:solidFill>
                            <a:schemeClr val="tx1"/>
                          </a:solidFill>
                          <a:latin typeface="Aptos" panose="020B0004020202020204" pitchFamily="34" charset="0"/>
                        </a:rPr>
                        <a:t>G</a:t>
                      </a:r>
                      <a:endParaRPr lang="en-GB" sz="1200" b="0" dirty="0">
                        <a:latin typeface="Aptos" panose="020B0004020202020204" pitchFamily="34" charset="0"/>
                      </a:endParaRPr>
                    </a:p>
                  </a:txBody>
                  <a:tcPr marL="85461" marR="85461" marT="42730" marB="4273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6490178"/>
                  </a:ext>
                </a:extLst>
              </a:tr>
            </a:tbl>
          </a:graphicData>
        </a:graphic>
      </p:graphicFrame>
      <p:sp>
        <p:nvSpPr>
          <p:cNvPr id="3" name="Right Brace 2">
            <a:extLst>
              <a:ext uri="{FF2B5EF4-FFF2-40B4-BE49-F238E27FC236}">
                <a16:creationId xmlns:a16="http://schemas.microsoft.com/office/drawing/2014/main" id="{657B501E-F53C-7B7B-C81F-397FA57421C0}"/>
              </a:ext>
            </a:extLst>
          </p:cNvPr>
          <p:cNvSpPr/>
          <p:nvPr/>
        </p:nvSpPr>
        <p:spPr>
          <a:xfrm>
            <a:off x="7252166" y="1959427"/>
            <a:ext cx="366485" cy="1389829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A029D1-3993-5D0D-ADF0-FF8E9F4DAECC}"/>
              </a:ext>
            </a:extLst>
          </p:cNvPr>
          <p:cNvSpPr txBox="1"/>
          <p:nvPr/>
        </p:nvSpPr>
        <p:spPr>
          <a:xfrm>
            <a:off x="7435408" y="2473322"/>
            <a:ext cx="97849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00" dirty="0">
                <a:latin typeface="Aptos" panose="020B0004020202020204" pitchFamily="34" charset="0"/>
              </a:rPr>
              <a:t>22% of students</a:t>
            </a:r>
          </a:p>
          <a:p>
            <a:pPr algn="ctr"/>
            <a:r>
              <a:rPr lang="en-GB" sz="1100" b="1" dirty="0">
                <a:latin typeface="Aptos" panose="020B0004020202020204" pitchFamily="34" charset="0"/>
              </a:rPr>
              <a:t>nationally</a:t>
            </a:r>
            <a:endParaRPr lang="en-GB" sz="1200" b="1" dirty="0">
              <a:latin typeface="Aptos" panose="020B00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2970274"/>
      </p:ext>
    </p:extLst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8ED7AE9-DEC1-4735-ADD8-3ADB35B853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" y="104794"/>
            <a:ext cx="8420986" cy="830143"/>
          </a:xfrm>
        </p:spPr>
        <p:txBody>
          <a:bodyPr/>
          <a:lstStyle/>
          <a:p>
            <a:r>
              <a:rPr lang="en-GB" dirty="0"/>
              <a:t>Core Curriculum- </a:t>
            </a:r>
            <a:r>
              <a:rPr lang="en-GB" sz="3200" dirty="0"/>
              <a:t>(What everyone studies)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34CAB9D-438E-419F-06A5-1ADF153EDC60}"/>
              </a:ext>
            </a:extLst>
          </p:cNvPr>
          <p:cNvSpPr txBox="1"/>
          <p:nvPr/>
        </p:nvSpPr>
        <p:spPr>
          <a:xfrm>
            <a:off x="3986341" y="1303379"/>
            <a:ext cx="389491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There are some subjects which, because of their importance for life and the world of work, are considered to be </a:t>
            </a:r>
            <a:r>
              <a:rPr lang="en-GB" b="1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essential</a:t>
            </a:r>
            <a:r>
              <a:rPr lang="en-GB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 for all students.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8052DA8-620B-49A9-7E18-3DB9AFED5C63}"/>
              </a:ext>
            </a:extLst>
          </p:cNvPr>
          <p:cNvSpPr txBox="1"/>
          <p:nvPr/>
        </p:nvSpPr>
        <p:spPr>
          <a:xfrm>
            <a:off x="3986341" y="2872150"/>
            <a:ext cx="4049486" cy="38196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Core Curriculum Subjects: </a:t>
            </a:r>
            <a:br>
              <a:rPr lang="en-GB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</a:br>
            <a:endParaRPr lang="en-GB" sz="1400" kern="1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English (Language and Literature), </a:t>
            </a:r>
            <a:endParaRPr lang="en-GB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Combined science, </a:t>
            </a:r>
            <a:endParaRPr lang="en-GB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Mathematics, </a:t>
            </a:r>
            <a:endParaRPr lang="en-GB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Religious education, </a:t>
            </a:r>
            <a:endParaRPr lang="en-GB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Physical education</a:t>
            </a:r>
            <a:endParaRPr lang="en-GB" b="1" dirty="0">
              <a:latin typeface="Aptos" panose="020B00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GB" sz="1400" dirty="0">
                <a:latin typeface="Aptos" panose="020B00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Personal development (includes careers advice, information, and guidance, plus preparation for post 16 applications and work experience)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400" dirty="0">
              <a:latin typeface="Aptos" panose="020B00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386" name="Picture 2" descr="What are GCSEs? Everything You Need to Know 2024 - Edumentors">
            <a:extLst>
              <a:ext uri="{FF2B5EF4-FFF2-40B4-BE49-F238E27FC236}">
                <a16:creationId xmlns:a16="http://schemas.microsoft.com/office/drawing/2014/main" id="{6AD5A594-D251-6A88-947F-D0F93C0479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-14514" y="2398122"/>
            <a:ext cx="3759200" cy="4459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1AC2BEBF-7CAA-3AC2-3D13-304D563CACDF}"/>
              </a:ext>
            </a:extLst>
          </p:cNvPr>
          <p:cNvSpPr/>
          <p:nvPr/>
        </p:nvSpPr>
        <p:spPr>
          <a:xfrm>
            <a:off x="-14514" y="1029640"/>
            <a:ext cx="3759200" cy="1368482"/>
          </a:xfrm>
          <a:prstGeom prst="rect">
            <a:avLst/>
          </a:prstGeom>
          <a:solidFill>
            <a:srgbClr val="90C2CD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957448"/>
      </p:ext>
    </p:extLst>
  </p:cSld>
  <p:clrMapOvr>
    <a:masterClrMapping/>
  </p:clrMapOvr>
  <p:transition spd="slow">
    <p:push dir="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9CB039-E250-E67C-63CB-CA586B87F5A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8125" y="123844"/>
            <a:ext cx="7090956" cy="830143"/>
          </a:xfrm>
        </p:spPr>
        <p:txBody>
          <a:bodyPr/>
          <a:lstStyle/>
          <a:p>
            <a:r>
              <a:rPr lang="en-GB" dirty="0"/>
              <a:t>Options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D198A60-1A66-7D5B-C666-834156C4CF7A}"/>
              </a:ext>
            </a:extLst>
          </p:cNvPr>
          <p:cNvSpPr txBox="1"/>
          <p:nvPr/>
        </p:nvSpPr>
        <p:spPr>
          <a:xfrm>
            <a:off x="563928" y="1590815"/>
            <a:ext cx="7385759" cy="45089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High-quality curriculum with academic rigour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Not an ‘exam factory’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Breadth &amp; balance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Love, enthusiasm and interest are vital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Blend of both traditional GCSEs as well as practical, </a:t>
            </a:r>
            <a:br>
              <a:rPr lang="en-GB" sz="14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</a:br>
            <a:r>
              <a:rPr lang="en-GB" sz="14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vocational &amp; technical awards.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4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22 different courses are available across all the pathways.</a:t>
            </a:r>
          </a:p>
          <a:p>
            <a:pPr marL="895350"/>
            <a:br>
              <a:rPr lang="en-GB" sz="14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</a:br>
            <a:br>
              <a:rPr lang="en-GB" sz="14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</a:br>
            <a:r>
              <a:rPr lang="en-GB" sz="1600" b="1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Pathway One</a:t>
            </a:r>
          </a:p>
          <a:p>
            <a:pPr marL="895350"/>
            <a:endParaRPr lang="en-GB" sz="800" kern="1400" dirty="0">
              <a:solidFill>
                <a:srgbClr val="000000"/>
              </a:solidFill>
              <a:latin typeface="Aptos" panose="020B0004020202020204" pitchFamily="34" charset="0"/>
              <a:ea typeface="Times New Roman" panose="02020603050405020304" pitchFamily="18" charset="0"/>
            </a:endParaRPr>
          </a:p>
          <a:p>
            <a:pPr marL="895350"/>
            <a:r>
              <a:rPr lang="en-GB" sz="12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These students will have the option of </a:t>
            </a:r>
            <a:r>
              <a:rPr lang="en-GB" sz="1200" b="1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four</a:t>
            </a:r>
            <a:r>
              <a:rPr lang="en-GB" sz="12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 choices. </a:t>
            </a:r>
            <a:br>
              <a:rPr lang="en-GB" sz="12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</a:br>
            <a:endParaRPr lang="en-GB" sz="500" kern="1400" dirty="0">
              <a:solidFill>
                <a:srgbClr val="000000"/>
              </a:solidFill>
              <a:latin typeface="Aptos" panose="020B0004020202020204" pitchFamily="34" charset="0"/>
              <a:ea typeface="Times New Roman" panose="02020603050405020304" pitchFamily="18" charset="0"/>
            </a:endParaRPr>
          </a:p>
          <a:p>
            <a:pPr marL="895350"/>
            <a:endParaRPr lang="en-GB" sz="1200" kern="1400" dirty="0">
              <a:solidFill>
                <a:srgbClr val="000000"/>
              </a:solidFill>
              <a:latin typeface="Aptos" panose="020B0004020202020204" pitchFamily="34" charset="0"/>
              <a:ea typeface="Times New Roman" panose="02020603050405020304" pitchFamily="18" charset="0"/>
            </a:endParaRPr>
          </a:p>
          <a:p>
            <a:pPr marL="895350"/>
            <a:br>
              <a:rPr lang="en-GB" sz="1400" b="1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</a:br>
            <a:r>
              <a:rPr lang="en-GB" sz="1600" b="1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Pathway Two</a:t>
            </a:r>
          </a:p>
          <a:p>
            <a:pPr marL="895350"/>
            <a:endParaRPr lang="en-GB" sz="800" kern="1400" dirty="0">
              <a:solidFill>
                <a:srgbClr val="000000"/>
              </a:solidFill>
              <a:latin typeface="Aptos" panose="020B0004020202020204" pitchFamily="34" charset="0"/>
              <a:ea typeface="Times New Roman" panose="02020603050405020304" pitchFamily="18" charset="0"/>
            </a:endParaRPr>
          </a:p>
          <a:p>
            <a:pPr marL="895350"/>
            <a:r>
              <a:rPr lang="en-GB" sz="12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These students will have the option of </a:t>
            </a:r>
            <a:r>
              <a:rPr lang="en-GB" sz="1200" b="1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three</a:t>
            </a:r>
            <a:r>
              <a:rPr lang="en-GB" sz="12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  choices. </a:t>
            </a:r>
            <a:br>
              <a:rPr lang="en-GB" sz="12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</a:br>
            <a:endParaRPr lang="en-GB" sz="500" kern="1400" dirty="0">
              <a:solidFill>
                <a:srgbClr val="000000"/>
              </a:solidFill>
              <a:latin typeface="Aptos" panose="020B0004020202020204" pitchFamily="34" charset="0"/>
              <a:ea typeface="Times New Roman" panose="02020603050405020304" pitchFamily="18" charset="0"/>
            </a:endParaRPr>
          </a:p>
          <a:p>
            <a:pPr marL="895350"/>
            <a:r>
              <a:rPr lang="en-GB" sz="12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To ‘pass’ English and Maths at GCSE, you require a grade 4, or will be required to re-sit during key stage 5 (college). Their English and Maths teachers think this group will benefit from supplementary English &amp; Maths curriculum time in order to have a higher chance to secure a grade 4+</a:t>
            </a:r>
            <a:br>
              <a:rPr lang="en-GB" sz="12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</a:br>
            <a:endParaRPr lang="en-GB" sz="500" kern="1400" dirty="0">
              <a:solidFill>
                <a:srgbClr val="000000"/>
              </a:solidFill>
              <a:latin typeface="Aptos" panose="020B00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65FFF2C-AA17-1DB4-58AC-2D2A742F0B83}"/>
              </a:ext>
            </a:extLst>
          </p:cNvPr>
          <p:cNvSpPr txBox="1"/>
          <p:nvPr/>
        </p:nvSpPr>
        <p:spPr>
          <a:xfrm>
            <a:off x="563923" y="1245145"/>
            <a:ext cx="750933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Choice</a:t>
            </a:r>
            <a:endParaRPr lang="en-GB" sz="1200" b="1" kern="1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6" descr="A black circle with white number one&#10;&#10;Description automatically generated">
            <a:extLst>
              <a:ext uri="{FF2B5EF4-FFF2-40B4-BE49-F238E27FC236}">
                <a16:creationId xmlns:a16="http://schemas.microsoft.com/office/drawing/2014/main" id="{A5FB950A-DC16-4699-F82B-1A721C3D9E63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38" y="3467982"/>
            <a:ext cx="1051484" cy="1105241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FB6421CB-77CC-209C-5CD9-67D382FC3D6A}"/>
              </a:ext>
            </a:extLst>
          </p:cNvPr>
          <p:cNvSpPr/>
          <p:nvPr/>
        </p:nvSpPr>
        <p:spPr>
          <a:xfrm>
            <a:off x="679456" y="3702926"/>
            <a:ext cx="514869" cy="609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latin typeface="Aptos" panose="020B0004020202020204" pitchFamily="34" charset="0"/>
              </a:rPr>
              <a:t>1</a:t>
            </a:r>
          </a:p>
        </p:txBody>
      </p:sp>
      <p:pic>
        <p:nvPicPr>
          <p:cNvPr id="9" name="Picture 8" descr="A black circle with white number one&#10;&#10;Description automatically generated">
            <a:extLst>
              <a:ext uri="{FF2B5EF4-FFF2-40B4-BE49-F238E27FC236}">
                <a16:creationId xmlns:a16="http://schemas.microsoft.com/office/drawing/2014/main" id="{6A21461A-E446-8F6E-BFA8-2F7812B3E01E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538" y="4974455"/>
            <a:ext cx="1051484" cy="1105241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DCE97B0F-DF2D-6E58-98B5-65C20B7CEEAB}"/>
              </a:ext>
            </a:extLst>
          </p:cNvPr>
          <p:cNvSpPr/>
          <p:nvPr/>
        </p:nvSpPr>
        <p:spPr>
          <a:xfrm>
            <a:off x="679456" y="5209399"/>
            <a:ext cx="514869" cy="6096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b="1" dirty="0">
                <a:latin typeface="Aptos" panose="020B0004020202020204" pitchFamily="34" charset="0"/>
              </a:rPr>
              <a:t>2</a:t>
            </a:r>
          </a:p>
        </p:txBody>
      </p:sp>
      <p:pic>
        <p:nvPicPr>
          <p:cNvPr id="12" name="Picture 11" descr="A person standing next to a check mark&#10;&#10;Description automatically generated">
            <a:extLst>
              <a:ext uri="{FF2B5EF4-FFF2-40B4-BE49-F238E27FC236}">
                <a16:creationId xmlns:a16="http://schemas.microsoft.com/office/drawing/2014/main" id="{49F103D9-07A6-9920-DF02-55ECFEC9625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236" y="1516376"/>
            <a:ext cx="1367020" cy="1590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015977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:a16="http://schemas.microsoft.com/office/drawing/2014/main" id="{966F864D-7568-431B-2F50-FD3EFBF4EFAF}"/>
              </a:ext>
            </a:extLst>
          </p:cNvPr>
          <p:cNvGrpSpPr/>
          <p:nvPr/>
        </p:nvGrpSpPr>
        <p:grpSpPr>
          <a:xfrm>
            <a:off x="5" y="4053218"/>
            <a:ext cx="2525191" cy="2699994"/>
            <a:chOff x="-1" y="4053218"/>
            <a:chExt cx="2525191" cy="2699994"/>
          </a:xfrm>
        </p:grpSpPr>
        <p:pic>
          <p:nvPicPr>
            <p:cNvPr id="7171" name="Picture 3" descr="Science Experiment Vector Art, Icons, and Graphics for Free Download">
              <a:extLst>
                <a:ext uri="{FF2B5EF4-FFF2-40B4-BE49-F238E27FC236}">
                  <a16:creationId xmlns:a16="http://schemas.microsoft.com/office/drawing/2014/main" id="{02937464-C084-3CB4-4F21-75FB1963FB9C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4445" y="4079038"/>
              <a:ext cx="2520745" cy="26741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405039EE-3B17-E270-D95C-D03298FC5C62}"/>
                </a:ext>
              </a:extLst>
            </p:cNvPr>
            <p:cNvSpPr/>
            <p:nvPr/>
          </p:nvSpPr>
          <p:spPr>
            <a:xfrm>
              <a:off x="2238375" y="4180637"/>
              <a:ext cx="286815" cy="12477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8FB2C7B4-2CE7-AD2E-1E9D-F102FD1B2C38}"/>
                </a:ext>
              </a:extLst>
            </p:cNvPr>
            <p:cNvSpPr/>
            <p:nvPr/>
          </p:nvSpPr>
          <p:spPr>
            <a:xfrm>
              <a:off x="1895475" y="4079038"/>
              <a:ext cx="486307" cy="25483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1896346F-FD6C-9BA1-343E-9028565BF01F}"/>
                </a:ext>
              </a:extLst>
            </p:cNvPr>
            <p:cNvSpPr/>
            <p:nvPr/>
          </p:nvSpPr>
          <p:spPr>
            <a:xfrm>
              <a:off x="2038883" y="4267181"/>
              <a:ext cx="486307" cy="25483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192EDA8-AFE3-776D-4EBA-3606808C3935}"/>
                </a:ext>
              </a:extLst>
            </p:cNvPr>
            <p:cNvSpPr/>
            <p:nvPr/>
          </p:nvSpPr>
          <p:spPr>
            <a:xfrm>
              <a:off x="1" y="4053218"/>
              <a:ext cx="209550" cy="1247775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4AA0DCB5-AA7F-CE33-F822-258D4D837A44}"/>
                </a:ext>
              </a:extLst>
            </p:cNvPr>
            <p:cNvSpPr/>
            <p:nvPr/>
          </p:nvSpPr>
          <p:spPr>
            <a:xfrm>
              <a:off x="-1" y="5905500"/>
              <a:ext cx="403226" cy="317757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AA693FF-19F2-1FA9-F3CB-28A5EAAE3D39}"/>
                </a:ext>
              </a:extLst>
            </p:cNvPr>
            <p:cNvSpPr/>
            <p:nvPr/>
          </p:nvSpPr>
          <p:spPr>
            <a:xfrm>
              <a:off x="-1" y="5248213"/>
              <a:ext cx="104776" cy="55251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" name="Title 3">
            <a:extLst>
              <a:ext uri="{FF2B5EF4-FFF2-40B4-BE49-F238E27FC236}">
                <a16:creationId xmlns:a16="http://schemas.microsoft.com/office/drawing/2014/main" id="{B8ED7AE9-DEC1-4735-ADD8-3ADB35B853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231" y="104794"/>
            <a:ext cx="7830731" cy="830143"/>
          </a:xfrm>
        </p:spPr>
        <p:txBody>
          <a:bodyPr/>
          <a:lstStyle/>
          <a:p>
            <a:r>
              <a:rPr lang="en-GB" dirty="0"/>
              <a:t>Science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0C11FA9-B77A-AB58-E8A6-459A26A1642A}"/>
              </a:ext>
            </a:extLst>
          </p:cNvPr>
          <p:cNvGraphicFramePr>
            <a:graphicFrameLocks noGrp="1"/>
          </p:cNvGraphicFramePr>
          <p:nvPr/>
        </p:nvGraphicFramePr>
        <p:xfrm>
          <a:off x="2648482" y="2602240"/>
          <a:ext cx="3981454" cy="405104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76858">
                  <a:extLst>
                    <a:ext uri="{9D8B030D-6E8A-4147-A177-3AD203B41FA5}">
                      <a16:colId xmlns:a16="http://schemas.microsoft.com/office/drawing/2014/main" val="2560828270"/>
                    </a:ext>
                  </a:extLst>
                </a:gridCol>
                <a:gridCol w="2904596">
                  <a:extLst>
                    <a:ext uri="{9D8B030D-6E8A-4147-A177-3AD203B41FA5}">
                      <a16:colId xmlns:a16="http://schemas.microsoft.com/office/drawing/2014/main" val="726322081"/>
                    </a:ext>
                  </a:extLst>
                </a:gridCol>
              </a:tblGrid>
              <a:tr h="1501649">
                <a:tc>
                  <a:txBody>
                    <a:bodyPr/>
                    <a:lstStyle/>
                    <a:p>
                      <a:pPr algn="l"/>
                      <a:r>
                        <a:rPr lang="en-GB" sz="1400" b="1" kern="1400" dirty="0">
                          <a:effectLst/>
                          <a:latin typeface="Aptos" panose="020B0004020202020204" pitchFamily="34" charset="0"/>
                        </a:rPr>
                        <a:t>Combined Science</a:t>
                      </a:r>
                      <a:endParaRPr lang="en-GB" sz="1100" b="1" kern="1400" dirty="0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E8EDD3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kern="1400" dirty="0">
                          <a:effectLst/>
                          <a:latin typeface="Aptos" panose="020B0004020202020204" pitchFamily="34" charset="0"/>
                        </a:rPr>
                        <a:t>These are separate courses which cover an </a:t>
                      </a:r>
                      <a:r>
                        <a:rPr lang="en-US" sz="1400" b="1" kern="1400" dirty="0">
                          <a:effectLst/>
                          <a:latin typeface="Aptos" panose="020B0004020202020204" pitchFamily="34" charset="0"/>
                        </a:rPr>
                        <a:t>equal mix </a:t>
                      </a:r>
                      <a:r>
                        <a:rPr lang="en-US" sz="1400" kern="1400" dirty="0">
                          <a:effectLst/>
                          <a:latin typeface="Aptos" panose="020B0004020202020204" pitchFamily="34" charset="0"/>
                        </a:rPr>
                        <a:t>of all the three sciences above, but there </a:t>
                      </a:r>
                      <a:r>
                        <a:rPr lang="en-US" sz="1400" b="1" kern="1400" dirty="0">
                          <a:effectLst/>
                          <a:latin typeface="Aptos" panose="020B0004020202020204" pitchFamily="34" charset="0"/>
                        </a:rPr>
                        <a:t>is less content</a:t>
                      </a:r>
                      <a:r>
                        <a:rPr lang="en-US" sz="1400" kern="1400" dirty="0">
                          <a:effectLst/>
                          <a:latin typeface="Aptos" panose="020B0004020202020204" pitchFamily="34" charset="0"/>
                        </a:rPr>
                        <a:t>.  It leads to a </a:t>
                      </a:r>
                      <a:r>
                        <a:rPr lang="en-US" sz="1400" u="sng" kern="1400" dirty="0">
                          <a:effectLst/>
                          <a:latin typeface="Aptos" panose="020B0004020202020204" pitchFamily="34" charset="0"/>
                        </a:rPr>
                        <a:t>double award GCSE</a:t>
                      </a:r>
                      <a:endParaRPr lang="en-GB" sz="1100" kern="1400" dirty="0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E8ED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32445212"/>
                  </a:ext>
                </a:extLst>
              </a:tr>
              <a:tr h="277617">
                <a:tc>
                  <a:txBody>
                    <a:bodyPr/>
                    <a:lstStyle/>
                    <a:p>
                      <a:pPr algn="l"/>
                      <a:endParaRPr lang="en-GB" sz="1100" b="1" kern="1400" dirty="0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100" kern="1400" dirty="0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5313765"/>
                  </a:ext>
                </a:extLst>
              </a:tr>
              <a:tr h="2271775">
                <a:tc>
                  <a:txBody>
                    <a:bodyPr/>
                    <a:lstStyle/>
                    <a:p>
                      <a:pPr algn="l"/>
                      <a:r>
                        <a:rPr lang="en-GB" sz="1400" b="1" kern="1400" dirty="0">
                          <a:effectLst/>
                          <a:latin typeface="Aptos" panose="020B0004020202020204" pitchFamily="34" charset="0"/>
                        </a:rPr>
                        <a:t>Triple Science</a:t>
                      </a:r>
                      <a:endParaRPr lang="en-GB" sz="1100" b="1" kern="1400" dirty="0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E1D1B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400" kern="1400" dirty="0">
                          <a:effectLst/>
                          <a:latin typeface="Aptos" panose="020B0004020202020204" pitchFamily="34" charset="0"/>
                        </a:rPr>
                        <a:t>Separate courses in biology, chemistry and physics which each lead to a </a:t>
                      </a:r>
                      <a:r>
                        <a:rPr lang="en-US" sz="1400" u="sng" kern="1400" dirty="0">
                          <a:effectLst/>
                          <a:latin typeface="Aptos" panose="020B0004020202020204" pitchFamily="34" charset="0"/>
                        </a:rPr>
                        <a:t>separate GCSE qualification</a:t>
                      </a:r>
                      <a:r>
                        <a:rPr lang="en-US" sz="1400" kern="1400" dirty="0">
                          <a:effectLst/>
                          <a:latin typeface="Aptos" panose="020B0004020202020204" pitchFamily="34" charset="0"/>
                        </a:rPr>
                        <a:t>. </a:t>
                      </a:r>
                    </a:p>
                    <a:p>
                      <a:pPr algn="l"/>
                      <a:r>
                        <a:rPr lang="en-US" sz="1400" kern="1400" dirty="0">
                          <a:effectLst/>
                          <a:latin typeface="Aptos" panose="020B0004020202020204" pitchFamily="34" charset="0"/>
                        </a:rPr>
                        <a:t>This course is academic and aimed at those with a </a:t>
                      </a:r>
                      <a:r>
                        <a:rPr lang="en-US" sz="1400" b="1" kern="1400" dirty="0">
                          <a:effectLst/>
                          <a:latin typeface="Aptos" panose="020B0004020202020204" pitchFamily="34" charset="0"/>
                        </a:rPr>
                        <a:t>keen interest </a:t>
                      </a:r>
                      <a:r>
                        <a:rPr lang="en-US" sz="1400" kern="1400" dirty="0">
                          <a:effectLst/>
                          <a:latin typeface="Aptos" panose="020B0004020202020204" pitchFamily="34" charset="0"/>
                        </a:rPr>
                        <a:t>in science or those </a:t>
                      </a:r>
                      <a:r>
                        <a:rPr lang="en-US" sz="1400" b="1" kern="1400" dirty="0">
                          <a:effectLst/>
                          <a:latin typeface="Aptos" panose="020B0004020202020204" pitchFamily="34" charset="0"/>
                        </a:rPr>
                        <a:t>pursuing science beyond Fernwood</a:t>
                      </a:r>
                      <a:r>
                        <a:rPr lang="en-US" sz="1400" kern="1400" dirty="0">
                          <a:effectLst/>
                          <a:latin typeface="Aptos" panose="020B0004020202020204" pitchFamily="34" charset="0"/>
                        </a:rPr>
                        <a:t>. </a:t>
                      </a:r>
                      <a:endParaRPr lang="en-GB" sz="1100" kern="1400" dirty="0">
                        <a:solidFill>
                          <a:srgbClr val="000000"/>
                        </a:solidFill>
                        <a:effectLst/>
                        <a:latin typeface="Aptos" panose="020B00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rgbClr val="E1D1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2192175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4652115C-6908-3736-5830-82FCBBC93C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781" y="1006807"/>
            <a:ext cx="7623471" cy="1915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6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We offer two different versions of science to suit different learners.  As a minimum all students will study combined science (2 GCSE’s)  within the compulsory core curriculum. </a:t>
            </a:r>
            <a:br>
              <a:rPr lang="en-GB" altLang="en-US" sz="16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</a:br>
            <a:br>
              <a:rPr lang="en-GB" altLang="en-US" sz="105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</a:br>
            <a:r>
              <a:rPr lang="en-GB" altLang="en-US" sz="16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However, you can also choose to opt triple science (3 GCSE’s) </a:t>
            </a:r>
            <a:r>
              <a:rPr lang="en-GB" altLang="en-US" sz="1600" b="1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which will take up </a:t>
            </a:r>
            <a:r>
              <a:rPr lang="en-GB" altLang="en-US" sz="1600" b="1" u="sng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one</a:t>
            </a:r>
            <a:r>
              <a:rPr lang="en-GB" altLang="en-US" sz="1600" b="1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 of your option choices</a:t>
            </a:r>
            <a:r>
              <a:rPr lang="en-GB" altLang="en-US" sz="16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 and provides you with a separate GCSE for each science.</a:t>
            </a:r>
            <a:endParaRPr lang="en-GB" altLang="en-US" sz="900" dirty="0">
              <a:latin typeface="Aptos" panose="020B0004020202020204" pitchFamily="34" charset="0"/>
            </a:endParaRP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2800" dirty="0">
              <a:latin typeface="Aptos" panose="020B0004020202020204" pitchFamily="34" charset="0"/>
            </a:endParaRPr>
          </a:p>
        </p:txBody>
      </p:sp>
      <p:pic>
        <p:nvPicPr>
          <p:cNvPr id="15" name="Picture 14" descr="A piece of paper with lines&#10;&#10;Description automatically generated">
            <a:extLst>
              <a:ext uri="{FF2B5EF4-FFF2-40B4-BE49-F238E27FC236}">
                <a16:creationId xmlns:a16="http://schemas.microsoft.com/office/drawing/2014/main" id="{44CD5569-257C-C455-6199-1BFE818B3DE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83603" y="2644833"/>
            <a:ext cx="1089182" cy="587323"/>
          </a:xfrm>
          <a:prstGeom prst="rect">
            <a:avLst/>
          </a:prstGeom>
        </p:spPr>
      </p:pic>
      <p:pic>
        <p:nvPicPr>
          <p:cNvPr id="16" name="Picture 15" descr="A piece of paper with lines&#10;&#10;Description automatically generated">
            <a:extLst>
              <a:ext uri="{FF2B5EF4-FFF2-40B4-BE49-F238E27FC236}">
                <a16:creationId xmlns:a16="http://schemas.microsoft.com/office/drawing/2014/main" id="{C89ED4D4-94BA-06EA-ECA7-464847C9B5F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83603" y="3408394"/>
            <a:ext cx="1089182" cy="587323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0DE6E3BA-3AAC-2613-A235-CA46186A462C}"/>
              </a:ext>
            </a:extLst>
          </p:cNvPr>
          <p:cNvSpPr/>
          <p:nvPr/>
        </p:nvSpPr>
        <p:spPr>
          <a:xfrm>
            <a:off x="6907425" y="2708627"/>
            <a:ext cx="800104" cy="447329"/>
          </a:xfrm>
          <a:prstGeom prst="roundRect">
            <a:avLst>
              <a:gd name="adj" fmla="val 4136"/>
            </a:avLst>
          </a:prstGeom>
          <a:solidFill>
            <a:srgbClr val="E8EDD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  <a:latin typeface="Aptos" panose="020B0004020202020204" pitchFamily="34" charset="0"/>
              </a:rPr>
              <a:t>1 x GCSE SCIENCE</a:t>
            </a:r>
          </a:p>
        </p:txBody>
      </p:sp>
      <p:sp>
        <p:nvSpPr>
          <p:cNvPr id="17" name="Rectangle: Rounded Corners 16">
            <a:extLst>
              <a:ext uri="{FF2B5EF4-FFF2-40B4-BE49-F238E27FC236}">
                <a16:creationId xmlns:a16="http://schemas.microsoft.com/office/drawing/2014/main" id="{D87C8CCE-D301-853A-24E6-163C01FF0929}"/>
              </a:ext>
            </a:extLst>
          </p:cNvPr>
          <p:cNvSpPr/>
          <p:nvPr/>
        </p:nvSpPr>
        <p:spPr>
          <a:xfrm>
            <a:off x="6907425" y="3478390"/>
            <a:ext cx="800104" cy="447329"/>
          </a:xfrm>
          <a:prstGeom prst="roundRect">
            <a:avLst>
              <a:gd name="adj" fmla="val 4136"/>
            </a:avLst>
          </a:prstGeom>
          <a:solidFill>
            <a:srgbClr val="E8EDD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  <a:latin typeface="Aptos" panose="020B0004020202020204" pitchFamily="34" charset="0"/>
              </a:rPr>
              <a:t>1 x GCSE SCIENCE</a:t>
            </a:r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92A43884-BD34-1D5E-F888-99EF2316E12B}"/>
              </a:ext>
            </a:extLst>
          </p:cNvPr>
          <p:cNvSpPr/>
          <p:nvPr/>
        </p:nvSpPr>
        <p:spPr>
          <a:xfrm>
            <a:off x="6907425" y="3085618"/>
            <a:ext cx="800104" cy="447329"/>
          </a:xfrm>
          <a:prstGeom prst="roundRect">
            <a:avLst>
              <a:gd name="adj" fmla="val 4136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Aptos" panose="020B0004020202020204" pitchFamily="34" charset="0"/>
              </a:rPr>
              <a:t>+</a:t>
            </a:r>
          </a:p>
        </p:txBody>
      </p:sp>
      <p:pic>
        <p:nvPicPr>
          <p:cNvPr id="19" name="Picture 18" descr="A piece of paper with lines&#10;&#10;Description automatically generated">
            <a:extLst>
              <a:ext uri="{FF2B5EF4-FFF2-40B4-BE49-F238E27FC236}">
                <a16:creationId xmlns:a16="http://schemas.microsoft.com/office/drawing/2014/main" id="{010E97FB-B680-A011-9578-F984209F38D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83603" y="4468100"/>
            <a:ext cx="1089182" cy="587323"/>
          </a:xfrm>
          <a:prstGeom prst="rect">
            <a:avLst/>
          </a:prstGeom>
        </p:spPr>
      </p:pic>
      <p:pic>
        <p:nvPicPr>
          <p:cNvPr id="20" name="Picture 19" descr="A piece of paper with lines&#10;&#10;Description automatically generated">
            <a:extLst>
              <a:ext uri="{FF2B5EF4-FFF2-40B4-BE49-F238E27FC236}">
                <a16:creationId xmlns:a16="http://schemas.microsoft.com/office/drawing/2014/main" id="{DE98906E-B155-423C-F195-F757DDE25C0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83603" y="5231661"/>
            <a:ext cx="1089182" cy="587323"/>
          </a:xfrm>
          <a:prstGeom prst="rect">
            <a:avLst/>
          </a:prstGeom>
        </p:spPr>
      </p:pic>
      <p:sp>
        <p:nvSpPr>
          <p:cNvPr id="21" name="Rectangle: Rounded Corners 20">
            <a:extLst>
              <a:ext uri="{FF2B5EF4-FFF2-40B4-BE49-F238E27FC236}">
                <a16:creationId xmlns:a16="http://schemas.microsoft.com/office/drawing/2014/main" id="{8A417F76-51AD-C198-87AA-7014318B04CB}"/>
              </a:ext>
            </a:extLst>
          </p:cNvPr>
          <p:cNvSpPr/>
          <p:nvPr/>
        </p:nvSpPr>
        <p:spPr>
          <a:xfrm>
            <a:off x="6907425" y="4531894"/>
            <a:ext cx="800104" cy="447329"/>
          </a:xfrm>
          <a:prstGeom prst="roundRect">
            <a:avLst>
              <a:gd name="adj" fmla="val 4136"/>
            </a:avLst>
          </a:prstGeom>
          <a:solidFill>
            <a:srgbClr val="E1D1B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  <a:latin typeface="Aptos" panose="020B0004020202020204" pitchFamily="34" charset="0"/>
              </a:rPr>
              <a:t>1 x GCSE PHYSICS</a:t>
            </a:r>
          </a:p>
        </p:txBody>
      </p:sp>
      <p:sp>
        <p:nvSpPr>
          <p:cNvPr id="22" name="Rectangle: Rounded Corners 21">
            <a:extLst>
              <a:ext uri="{FF2B5EF4-FFF2-40B4-BE49-F238E27FC236}">
                <a16:creationId xmlns:a16="http://schemas.microsoft.com/office/drawing/2014/main" id="{F79D4843-ED28-5709-C3FF-453E52A9537D}"/>
              </a:ext>
            </a:extLst>
          </p:cNvPr>
          <p:cNvSpPr/>
          <p:nvPr/>
        </p:nvSpPr>
        <p:spPr>
          <a:xfrm>
            <a:off x="6907425" y="5301657"/>
            <a:ext cx="800104" cy="447329"/>
          </a:xfrm>
          <a:prstGeom prst="roundRect">
            <a:avLst>
              <a:gd name="adj" fmla="val 4136"/>
            </a:avLst>
          </a:prstGeom>
          <a:solidFill>
            <a:srgbClr val="E1D1B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  <a:latin typeface="Aptos" panose="020B0004020202020204" pitchFamily="34" charset="0"/>
              </a:rPr>
              <a:t>1 x GCSE BIOLOGY</a:t>
            </a: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39EE4FDC-171A-F5D3-99D0-9A58B72BA575}"/>
              </a:ext>
            </a:extLst>
          </p:cNvPr>
          <p:cNvSpPr/>
          <p:nvPr/>
        </p:nvSpPr>
        <p:spPr>
          <a:xfrm>
            <a:off x="6907425" y="4908885"/>
            <a:ext cx="800104" cy="447329"/>
          </a:xfrm>
          <a:prstGeom prst="roundRect">
            <a:avLst>
              <a:gd name="adj" fmla="val 4136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Aptos" panose="020B0004020202020204" pitchFamily="34" charset="0"/>
              </a:rPr>
              <a:t>+</a:t>
            </a:r>
          </a:p>
        </p:txBody>
      </p:sp>
      <p:pic>
        <p:nvPicPr>
          <p:cNvPr id="24" name="Picture 23" descr="A piece of paper with lines&#10;&#10;Description automatically generated">
            <a:extLst>
              <a:ext uri="{FF2B5EF4-FFF2-40B4-BE49-F238E27FC236}">
                <a16:creationId xmlns:a16="http://schemas.microsoft.com/office/drawing/2014/main" id="{009A996D-F655-8209-93F7-0B8FCB4C3AA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783603" y="5995222"/>
            <a:ext cx="1089182" cy="587323"/>
          </a:xfrm>
          <a:prstGeom prst="rect">
            <a:avLst/>
          </a:prstGeom>
        </p:spPr>
      </p:pic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4E693971-40C7-02C9-3568-AC46C9344701}"/>
              </a:ext>
            </a:extLst>
          </p:cNvPr>
          <p:cNvSpPr/>
          <p:nvPr/>
        </p:nvSpPr>
        <p:spPr>
          <a:xfrm>
            <a:off x="6907425" y="6065218"/>
            <a:ext cx="800104" cy="447329"/>
          </a:xfrm>
          <a:prstGeom prst="roundRect">
            <a:avLst>
              <a:gd name="adj" fmla="val 4136"/>
            </a:avLst>
          </a:prstGeom>
          <a:solidFill>
            <a:srgbClr val="E1D1B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b="1" dirty="0">
                <a:solidFill>
                  <a:schemeClr val="tx1"/>
                </a:solidFill>
                <a:latin typeface="Aptos" panose="020B0004020202020204" pitchFamily="34" charset="0"/>
              </a:rPr>
              <a:t>1 x GCSE </a:t>
            </a:r>
            <a:r>
              <a:rPr lang="en-GB" sz="800" b="1" dirty="0">
                <a:solidFill>
                  <a:schemeClr val="tx1"/>
                </a:solidFill>
                <a:latin typeface="Aptos" panose="020B0004020202020204" pitchFamily="34" charset="0"/>
              </a:rPr>
              <a:t>CHEMISTRY</a:t>
            </a:r>
            <a:endParaRPr lang="en-GB" sz="1000" b="1" dirty="0">
              <a:solidFill>
                <a:schemeClr val="tx1"/>
              </a:solidFill>
              <a:latin typeface="Aptos" panose="020B0004020202020204" pitchFamily="34" charset="0"/>
            </a:endParaRPr>
          </a:p>
        </p:txBody>
      </p:sp>
      <p:sp>
        <p:nvSpPr>
          <p:cNvPr id="26" name="Rectangle: Rounded Corners 25">
            <a:extLst>
              <a:ext uri="{FF2B5EF4-FFF2-40B4-BE49-F238E27FC236}">
                <a16:creationId xmlns:a16="http://schemas.microsoft.com/office/drawing/2014/main" id="{53110D6C-D0E2-3A42-A01B-31655AA3F2C6}"/>
              </a:ext>
            </a:extLst>
          </p:cNvPr>
          <p:cNvSpPr/>
          <p:nvPr/>
        </p:nvSpPr>
        <p:spPr>
          <a:xfrm>
            <a:off x="6928142" y="5682694"/>
            <a:ext cx="800104" cy="447329"/>
          </a:xfrm>
          <a:prstGeom prst="roundRect">
            <a:avLst>
              <a:gd name="adj" fmla="val 4136"/>
            </a:avLst>
          </a:prstGeom>
          <a:noFill/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  <a:latin typeface="Aptos" panose="020B0004020202020204" pitchFamily="34" charset="0"/>
              </a:rPr>
              <a:t>+</a:t>
            </a:r>
          </a:p>
        </p:txBody>
      </p:sp>
    </p:spTree>
    <p:extLst>
      <p:ext uri="{BB962C8B-B14F-4D97-AF65-F5344CB8AC3E}">
        <p14:creationId xmlns:p14="http://schemas.microsoft.com/office/powerpoint/2010/main" val="2150069070"/>
      </p:ext>
    </p:extLst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8ED7AE9-DEC1-4735-ADD8-3ADB35B853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231" y="104794"/>
            <a:ext cx="7830731" cy="830143"/>
          </a:xfrm>
        </p:spPr>
        <p:txBody>
          <a:bodyPr/>
          <a:lstStyle/>
          <a:p>
            <a:r>
              <a:rPr lang="en-GB" dirty="0"/>
              <a:t>Pathway One Options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0110506-24FC-C6F9-9334-49B13BB30398}"/>
              </a:ext>
            </a:extLst>
          </p:cNvPr>
          <p:cNvSpPr txBox="1"/>
          <p:nvPr/>
        </p:nvSpPr>
        <p:spPr>
          <a:xfrm>
            <a:off x="5877911" y="2715073"/>
            <a:ext cx="216526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ptos" panose="020B0004020202020204" pitchFamily="34" charset="0"/>
              </a:rPr>
              <a:t>Most children get all their options.</a:t>
            </a:r>
          </a:p>
          <a:p>
            <a:endParaRPr lang="en-GB" sz="1400" dirty="0">
              <a:latin typeface="Aptos" panose="020B0004020202020204" pitchFamily="34" charset="0"/>
            </a:endParaRPr>
          </a:p>
          <a:p>
            <a:r>
              <a:rPr lang="en-GB" sz="1400" dirty="0">
                <a:latin typeface="Aptos" panose="020B0004020202020204" pitchFamily="34" charset="0"/>
              </a:rPr>
              <a:t>You are </a:t>
            </a:r>
            <a:r>
              <a:rPr lang="en-GB" sz="1400" b="1" dirty="0">
                <a:latin typeface="Aptos" panose="020B0004020202020204" pitchFamily="34" charset="0"/>
              </a:rPr>
              <a:t>more likely </a:t>
            </a:r>
            <a:r>
              <a:rPr lang="en-GB" sz="1400" dirty="0">
                <a:latin typeface="Aptos" panose="020B0004020202020204" pitchFamily="34" charset="0"/>
              </a:rPr>
              <a:t>to get your </a:t>
            </a:r>
            <a:r>
              <a:rPr lang="en-GB" sz="1400" b="1" dirty="0">
                <a:latin typeface="Aptos" panose="020B0004020202020204" pitchFamily="34" charset="0"/>
              </a:rPr>
              <a:t>Option A </a:t>
            </a:r>
            <a:r>
              <a:rPr lang="en-GB" sz="1400" dirty="0">
                <a:latin typeface="Aptos" panose="020B0004020202020204" pitchFamily="34" charset="0"/>
              </a:rPr>
              <a:t>choice.</a:t>
            </a:r>
          </a:p>
          <a:p>
            <a:endParaRPr lang="en-GB" sz="1400" dirty="0">
              <a:latin typeface="Aptos" panose="020B0004020202020204" pitchFamily="34" charset="0"/>
            </a:endParaRPr>
          </a:p>
          <a:p>
            <a:r>
              <a:rPr lang="en-GB" sz="1400" dirty="0">
                <a:latin typeface="Aptos" panose="020B0004020202020204" pitchFamily="34" charset="0"/>
              </a:rPr>
              <a:t>You are </a:t>
            </a:r>
            <a:r>
              <a:rPr lang="en-GB" sz="1400" b="1" dirty="0">
                <a:latin typeface="Aptos" panose="020B0004020202020204" pitchFamily="34" charset="0"/>
              </a:rPr>
              <a:t>less likely</a:t>
            </a:r>
            <a:r>
              <a:rPr lang="en-GB" sz="1400" dirty="0">
                <a:latin typeface="Aptos" panose="020B0004020202020204" pitchFamily="34" charset="0"/>
              </a:rPr>
              <a:t> to get your </a:t>
            </a:r>
            <a:r>
              <a:rPr lang="en-GB" sz="1400" b="1" dirty="0">
                <a:latin typeface="Aptos" panose="020B0004020202020204" pitchFamily="34" charset="0"/>
              </a:rPr>
              <a:t>Option D</a:t>
            </a:r>
            <a:r>
              <a:rPr lang="en-GB" sz="1400" dirty="0">
                <a:latin typeface="Aptos" panose="020B0004020202020204" pitchFamily="34" charset="0"/>
              </a:rPr>
              <a:t> choice. </a:t>
            </a:r>
          </a:p>
          <a:p>
            <a:endParaRPr lang="en-GB" sz="1400" b="1" dirty="0">
              <a:latin typeface="Aptos" panose="020B0004020202020204" pitchFamily="34" charset="0"/>
            </a:endParaRPr>
          </a:p>
          <a:p>
            <a:r>
              <a:rPr lang="en-GB" sz="1400" dirty="0">
                <a:latin typeface="Aptos" panose="020B0004020202020204" pitchFamily="34" charset="0"/>
              </a:rPr>
              <a:t>Let’s assume I wish to do Computer Science more than Geography. I need to get Computing into an earlier option.</a:t>
            </a:r>
            <a:endParaRPr lang="en-GB" sz="1100" dirty="0">
              <a:latin typeface="Aptos" panose="020B0004020202020204" pitchFamily="34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16B055A-8B21-0FEC-C55C-EE0E89ADD870}"/>
              </a:ext>
            </a:extLst>
          </p:cNvPr>
          <p:cNvSpPr txBox="1"/>
          <p:nvPr/>
        </p:nvSpPr>
        <p:spPr>
          <a:xfrm>
            <a:off x="192511" y="1034396"/>
            <a:ext cx="8041451" cy="14003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Choose </a:t>
            </a:r>
            <a:r>
              <a:rPr lang="en-GB" sz="2000" b="1" kern="1400" dirty="0">
                <a:solidFill>
                  <a:srgbClr val="C0504D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one subject from each option block</a:t>
            </a:r>
            <a:r>
              <a:rPr lang="en-GB" sz="2000" b="1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,</a:t>
            </a:r>
            <a:r>
              <a:rPr lang="en-GB" sz="20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 </a:t>
            </a:r>
            <a:br>
              <a:rPr lang="en-GB" sz="20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</a:br>
            <a:r>
              <a:rPr lang="en-GB" sz="20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and then </a:t>
            </a:r>
            <a:r>
              <a:rPr lang="en-GB" sz="2000" b="1" kern="1400" dirty="0">
                <a:solidFill>
                  <a:srgbClr val="C0504D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a reserve choice</a:t>
            </a:r>
            <a:r>
              <a:rPr lang="en-GB" sz="2000" kern="1400" dirty="0">
                <a:solidFill>
                  <a:srgbClr val="C0504D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20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(from any block).</a:t>
            </a:r>
          </a:p>
          <a:p>
            <a:r>
              <a:rPr lang="en-GB" sz="2000" b="1" u="sng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2 </a:t>
            </a:r>
            <a:r>
              <a:rPr lang="en-GB" sz="2000" b="1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of your 4 choices should be from the subjects in bold</a:t>
            </a:r>
            <a:r>
              <a:rPr lang="en-GB" sz="20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  and a further two open choices. </a:t>
            </a:r>
            <a:endParaRPr lang="en-GB" sz="1600" kern="1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5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 </a:t>
            </a:r>
            <a:endParaRPr lang="en-GB" sz="300" kern="1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7BC23A0-4594-99CD-D581-9F49C3123C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3231" y="2293619"/>
            <a:ext cx="5283897" cy="4564387"/>
          </a:xfrm>
          <a:prstGeom prst="rect">
            <a:avLst/>
          </a:prstGeom>
        </p:spPr>
      </p:pic>
      <p:sp>
        <p:nvSpPr>
          <p:cNvPr id="3" name="Oval 2">
            <a:extLst>
              <a:ext uri="{FF2B5EF4-FFF2-40B4-BE49-F238E27FC236}">
                <a16:creationId xmlns:a16="http://schemas.microsoft.com/office/drawing/2014/main" id="{ED1BBC4C-E495-9BAE-C12A-1F90D5F7DAE6}"/>
              </a:ext>
            </a:extLst>
          </p:cNvPr>
          <p:cNvSpPr/>
          <p:nvPr/>
        </p:nvSpPr>
        <p:spPr>
          <a:xfrm>
            <a:off x="1684421" y="5077326"/>
            <a:ext cx="757990" cy="409074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8957782B-49FE-E8E6-60DE-961182689337}"/>
              </a:ext>
            </a:extLst>
          </p:cNvPr>
          <p:cNvSpPr/>
          <p:nvPr/>
        </p:nvSpPr>
        <p:spPr>
          <a:xfrm>
            <a:off x="342838" y="2881849"/>
            <a:ext cx="757990" cy="409074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10D6C30C-04DF-FD45-B89D-70D347B3AD8A}"/>
              </a:ext>
            </a:extLst>
          </p:cNvPr>
          <p:cNvSpPr/>
          <p:nvPr/>
        </p:nvSpPr>
        <p:spPr>
          <a:xfrm>
            <a:off x="3045173" y="3860264"/>
            <a:ext cx="1153848" cy="409074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FA1A7DB0-2B3E-F846-BEBE-CAF17F8194D2}"/>
              </a:ext>
            </a:extLst>
          </p:cNvPr>
          <p:cNvSpPr/>
          <p:nvPr/>
        </p:nvSpPr>
        <p:spPr>
          <a:xfrm>
            <a:off x="4318590" y="3224463"/>
            <a:ext cx="1153848" cy="409074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B5FEC2-840F-6A8F-E172-1B6F86CC39A9}"/>
              </a:ext>
            </a:extLst>
          </p:cNvPr>
          <p:cNvSpPr txBox="1"/>
          <p:nvPr/>
        </p:nvSpPr>
        <p:spPr>
          <a:xfrm>
            <a:off x="4066674" y="6196263"/>
            <a:ext cx="18742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i="1" dirty="0"/>
              <a:t>Reserve: Drama</a:t>
            </a:r>
          </a:p>
        </p:txBody>
      </p:sp>
    </p:spTree>
    <p:extLst>
      <p:ext uri="{BB962C8B-B14F-4D97-AF65-F5344CB8AC3E}">
        <p14:creationId xmlns:p14="http://schemas.microsoft.com/office/powerpoint/2010/main" val="18161474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3" grpId="0" animBg="1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FF93690-540A-7441-3198-76C72861168C}"/>
              </a:ext>
            </a:extLst>
          </p:cNvPr>
          <p:cNvGraphicFramePr>
            <a:graphicFrameLocks noGrp="1"/>
          </p:cNvGraphicFramePr>
          <p:nvPr/>
        </p:nvGraphicFramePr>
        <p:xfrm>
          <a:off x="333184" y="2059262"/>
          <a:ext cx="4896738" cy="4798737"/>
        </p:xfrm>
        <a:graphic>
          <a:graphicData uri="http://schemas.openxmlformats.org/drawingml/2006/table">
            <a:tbl>
              <a:tblPr/>
              <a:tblGrid>
                <a:gridCol w="1316262">
                  <a:extLst>
                    <a:ext uri="{9D8B030D-6E8A-4147-A177-3AD203B41FA5}">
                      <a16:colId xmlns:a16="http://schemas.microsoft.com/office/drawing/2014/main" val="1390500466"/>
                    </a:ext>
                  </a:extLst>
                </a:gridCol>
                <a:gridCol w="315984">
                  <a:extLst>
                    <a:ext uri="{9D8B030D-6E8A-4147-A177-3AD203B41FA5}">
                      <a16:colId xmlns:a16="http://schemas.microsoft.com/office/drawing/2014/main" val="3845858934"/>
                    </a:ext>
                  </a:extLst>
                </a:gridCol>
                <a:gridCol w="1316262">
                  <a:extLst>
                    <a:ext uri="{9D8B030D-6E8A-4147-A177-3AD203B41FA5}">
                      <a16:colId xmlns:a16="http://schemas.microsoft.com/office/drawing/2014/main" val="3672890108"/>
                    </a:ext>
                  </a:extLst>
                </a:gridCol>
                <a:gridCol w="315984">
                  <a:extLst>
                    <a:ext uri="{9D8B030D-6E8A-4147-A177-3AD203B41FA5}">
                      <a16:colId xmlns:a16="http://schemas.microsoft.com/office/drawing/2014/main" val="2731956034"/>
                    </a:ext>
                  </a:extLst>
                </a:gridCol>
                <a:gridCol w="1316262">
                  <a:extLst>
                    <a:ext uri="{9D8B030D-6E8A-4147-A177-3AD203B41FA5}">
                      <a16:colId xmlns:a16="http://schemas.microsoft.com/office/drawing/2014/main" val="1582427379"/>
                    </a:ext>
                  </a:extLst>
                </a:gridCol>
                <a:gridCol w="315984">
                  <a:extLst>
                    <a:ext uri="{9D8B030D-6E8A-4147-A177-3AD203B41FA5}">
                      <a16:colId xmlns:a16="http://schemas.microsoft.com/office/drawing/2014/main" val="3604037664"/>
                    </a:ext>
                  </a:extLst>
                </a:gridCol>
              </a:tblGrid>
              <a:tr h="368010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600" b="1" i="0">
                          <a:solidFill>
                            <a:srgbClr val="FFFFFF"/>
                          </a:solidFill>
                          <a:effectLst/>
                          <a:highlight>
                            <a:srgbClr val="4BACC6"/>
                          </a:highlight>
                          <a:latin typeface="Aptos" panose="020B0004020202020204" pitchFamily="34" charset="0"/>
                        </a:rPr>
                        <a:t>Option A</a:t>
                      </a:r>
                      <a:r>
                        <a:rPr lang="en-GB" sz="1600" b="0" i="0">
                          <a:solidFill>
                            <a:srgbClr val="FFFFFF"/>
                          </a:solidFill>
                          <a:effectLst/>
                          <a:highlight>
                            <a:srgbClr val="4BACC6"/>
                          </a:highlight>
                          <a:latin typeface="Aptos" panose="020B0004020202020204" pitchFamily="34" charset="0"/>
                        </a:rPr>
                        <a:t>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4BACC6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4BACC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600" b="1" i="0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600" b="1" i="0">
                          <a:solidFill>
                            <a:srgbClr val="FFFFFF"/>
                          </a:solidFill>
                          <a:effectLst/>
                          <a:highlight>
                            <a:srgbClr val="F79646"/>
                          </a:highlight>
                          <a:latin typeface="Aptos" panose="020B0004020202020204" pitchFamily="34" charset="0"/>
                        </a:rPr>
                        <a:t>Option B</a:t>
                      </a:r>
                      <a:r>
                        <a:rPr lang="en-GB" sz="1600" b="0" i="0">
                          <a:solidFill>
                            <a:srgbClr val="FFFFFF"/>
                          </a:solidFill>
                          <a:effectLst/>
                          <a:highlight>
                            <a:srgbClr val="F79646"/>
                          </a:highlight>
                          <a:latin typeface="Aptos" panose="020B0004020202020204" pitchFamily="34" charset="0"/>
                        </a:rPr>
                        <a:t>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F79646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79646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600" b="1" i="0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600" b="1" i="0">
                          <a:solidFill>
                            <a:srgbClr val="FFFFFF"/>
                          </a:solidFill>
                          <a:effectLst/>
                          <a:highlight>
                            <a:srgbClr val="9BBB59"/>
                          </a:highlight>
                          <a:latin typeface="Aptos" panose="020B0004020202020204" pitchFamily="34" charset="0"/>
                        </a:rPr>
                        <a:t>Option C</a:t>
                      </a:r>
                      <a:r>
                        <a:rPr lang="en-GB" sz="1600" b="0" i="0">
                          <a:solidFill>
                            <a:srgbClr val="FFFFFF"/>
                          </a:solidFill>
                          <a:effectLst/>
                          <a:highlight>
                            <a:srgbClr val="9BBB59"/>
                          </a:highlight>
                          <a:latin typeface="Aptos" panose="020B0004020202020204" pitchFamily="34" charset="0"/>
                        </a:rPr>
                        <a:t>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9BBB59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9BBB59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600" b="1" i="0">
                          <a:solidFill>
                            <a:srgbClr val="FFFFFF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7716552"/>
                  </a:ext>
                </a:extLst>
              </a:tr>
              <a:tr h="200733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6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57845758"/>
                  </a:ext>
                </a:extLst>
              </a:tr>
              <a:tr h="270078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u="sng" dirty="0">
                          <a:solidFill>
                            <a:srgbClr val="000000"/>
                          </a:solidFill>
                          <a:effectLst/>
                          <a:highlight>
                            <a:srgbClr val="B6DDE8"/>
                          </a:highlight>
                          <a:latin typeface="Aptos" panose="020B0004020202020204" pitchFamily="34" charset="0"/>
                        </a:rPr>
                        <a:t>Triple Science</a:t>
                      </a:r>
                      <a:r>
                        <a:rPr lang="en-GB" sz="1000" b="0" i="0" dirty="0">
                          <a:solidFill>
                            <a:srgbClr val="000000"/>
                          </a:solidFill>
                          <a:effectLst/>
                          <a:highlight>
                            <a:srgbClr val="B6DDE8"/>
                          </a:highlight>
                          <a:latin typeface="Aptos" panose="020B0004020202020204" pitchFamily="34" charset="0"/>
                        </a:rPr>
                        <a:t> 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highlight>
                          <a:srgbClr val="B6DDE8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u="sng">
                          <a:solidFill>
                            <a:srgbClr val="000000"/>
                          </a:solidFill>
                          <a:effectLst/>
                          <a:highlight>
                            <a:srgbClr val="FBD4B4"/>
                          </a:highlight>
                          <a:latin typeface="Aptos" panose="020B0004020202020204" pitchFamily="34" charset="0"/>
                        </a:rPr>
                        <a:t>Triple Science</a:t>
                      </a:r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FBD4B4"/>
                          </a:highlight>
                          <a:latin typeface="Aptos" panose="020B0004020202020204" pitchFamily="34" charset="0"/>
                        </a:rPr>
                        <a:t>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FBD4B4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u="sng">
                          <a:solidFill>
                            <a:srgbClr val="000000"/>
                          </a:solidFill>
                          <a:effectLst/>
                          <a:highlight>
                            <a:srgbClr val="D6E3BC"/>
                          </a:highlight>
                          <a:latin typeface="Aptos" panose="020B0004020202020204" pitchFamily="34" charset="0"/>
                        </a:rPr>
                        <a:t>French</a:t>
                      </a:r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D6E3BC"/>
                          </a:highlight>
                          <a:latin typeface="Aptos" panose="020B0004020202020204" pitchFamily="34" charset="0"/>
                        </a:rPr>
                        <a:t>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D6E3BC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u="sng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3379817"/>
                  </a:ext>
                </a:extLst>
              </a:tr>
              <a:tr h="270078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u="sng" dirty="0">
                          <a:solidFill>
                            <a:srgbClr val="000000"/>
                          </a:solidFill>
                          <a:effectLst/>
                          <a:highlight>
                            <a:srgbClr val="B6DDE8"/>
                          </a:highlight>
                          <a:latin typeface="Aptos" panose="020B0004020202020204" pitchFamily="34" charset="0"/>
                        </a:rPr>
                        <a:t>French</a:t>
                      </a:r>
                      <a:r>
                        <a:rPr lang="en-GB" sz="1000" b="0" i="0" dirty="0">
                          <a:solidFill>
                            <a:srgbClr val="000000"/>
                          </a:solidFill>
                          <a:effectLst/>
                          <a:highlight>
                            <a:srgbClr val="B6DDE8"/>
                          </a:highlight>
                          <a:latin typeface="Aptos" panose="020B0004020202020204" pitchFamily="34" charset="0"/>
                        </a:rPr>
                        <a:t> </a:t>
                      </a:r>
                      <a:endParaRPr lang="en-GB" b="0" i="0" dirty="0">
                        <a:solidFill>
                          <a:srgbClr val="000000"/>
                        </a:solidFill>
                        <a:effectLst/>
                        <a:highlight>
                          <a:srgbClr val="B6DDE8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u="sng">
                          <a:solidFill>
                            <a:srgbClr val="000000"/>
                          </a:solidFill>
                          <a:effectLst/>
                          <a:highlight>
                            <a:srgbClr val="FBD4B4"/>
                          </a:highlight>
                          <a:latin typeface="Aptos" panose="020B0004020202020204" pitchFamily="34" charset="0"/>
                        </a:rPr>
                        <a:t>French</a:t>
                      </a:r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FBD4B4"/>
                          </a:highlight>
                          <a:latin typeface="Aptos" panose="020B0004020202020204" pitchFamily="34" charset="0"/>
                        </a:rPr>
                        <a:t>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FBD4B4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u="sng">
                          <a:solidFill>
                            <a:srgbClr val="000000"/>
                          </a:solidFill>
                          <a:effectLst/>
                          <a:highlight>
                            <a:srgbClr val="D6E3BC"/>
                          </a:highlight>
                          <a:latin typeface="Aptos" panose="020B0004020202020204" pitchFamily="34" charset="0"/>
                        </a:rPr>
                        <a:t>German</a:t>
                      </a:r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D6E3BC"/>
                          </a:highlight>
                          <a:latin typeface="Aptos" panose="020B0004020202020204" pitchFamily="34" charset="0"/>
                        </a:rPr>
                        <a:t>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D6E3BC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u="sng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4997693"/>
                  </a:ext>
                </a:extLst>
              </a:tr>
              <a:tr h="270078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u="sng">
                          <a:solidFill>
                            <a:srgbClr val="000000"/>
                          </a:solidFill>
                          <a:effectLst/>
                          <a:highlight>
                            <a:srgbClr val="B6DDE8"/>
                          </a:highlight>
                          <a:latin typeface="Aptos" panose="020B0004020202020204" pitchFamily="34" charset="0"/>
                        </a:rPr>
                        <a:t>German</a:t>
                      </a:r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B6DDE8"/>
                          </a:highlight>
                          <a:latin typeface="Aptos" panose="020B0004020202020204" pitchFamily="34" charset="0"/>
                        </a:rPr>
                        <a:t>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B6DDE8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u="sng">
                          <a:solidFill>
                            <a:srgbClr val="000000"/>
                          </a:solidFill>
                          <a:effectLst/>
                          <a:highlight>
                            <a:srgbClr val="FBD4B4"/>
                          </a:highlight>
                          <a:latin typeface="Aptos" panose="020B0004020202020204" pitchFamily="34" charset="0"/>
                        </a:rPr>
                        <a:t>German</a:t>
                      </a:r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FBD4B4"/>
                          </a:highlight>
                          <a:latin typeface="Aptos" panose="020B0004020202020204" pitchFamily="34" charset="0"/>
                        </a:rPr>
                        <a:t>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FBD4B4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u="sng">
                          <a:solidFill>
                            <a:srgbClr val="000000"/>
                          </a:solidFill>
                          <a:effectLst/>
                          <a:highlight>
                            <a:srgbClr val="D6E3BC"/>
                          </a:highlight>
                          <a:latin typeface="Aptos" panose="020B0004020202020204" pitchFamily="34" charset="0"/>
                        </a:rPr>
                        <a:t>Geography</a:t>
                      </a:r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D6E3BC"/>
                          </a:highlight>
                          <a:latin typeface="Aptos" panose="020B0004020202020204" pitchFamily="34" charset="0"/>
                        </a:rPr>
                        <a:t>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D6E3BC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u="sng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919401"/>
                  </a:ext>
                </a:extLst>
              </a:tr>
              <a:tr h="270078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u="sng">
                          <a:solidFill>
                            <a:srgbClr val="000000"/>
                          </a:solidFill>
                          <a:effectLst/>
                          <a:highlight>
                            <a:srgbClr val="B6DDE8"/>
                          </a:highlight>
                          <a:latin typeface="Aptos" panose="020B0004020202020204" pitchFamily="34" charset="0"/>
                        </a:rPr>
                        <a:t>Geography</a:t>
                      </a:r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B6DDE8"/>
                          </a:highlight>
                          <a:latin typeface="Aptos" panose="020B0004020202020204" pitchFamily="34" charset="0"/>
                        </a:rPr>
                        <a:t>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B6DDE8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u="sng">
                          <a:solidFill>
                            <a:srgbClr val="000000"/>
                          </a:solidFill>
                          <a:effectLst/>
                          <a:highlight>
                            <a:srgbClr val="FBD4B4"/>
                          </a:highlight>
                          <a:latin typeface="Aptos" panose="020B0004020202020204" pitchFamily="34" charset="0"/>
                        </a:rPr>
                        <a:t>Geography</a:t>
                      </a:r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FBD4B4"/>
                          </a:highlight>
                          <a:latin typeface="Aptos" panose="020B0004020202020204" pitchFamily="34" charset="0"/>
                        </a:rPr>
                        <a:t>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FBD4B4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u="sng">
                          <a:solidFill>
                            <a:srgbClr val="000000"/>
                          </a:solidFill>
                          <a:effectLst/>
                          <a:highlight>
                            <a:srgbClr val="D6E3BC"/>
                          </a:highlight>
                          <a:latin typeface="Aptos" panose="020B0004020202020204" pitchFamily="34" charset="0"/>
                        </a:rPr>
                        <a:t>History</a:t>
                      </a:r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D6E3BC"/>
                          </a:highlight>
                          <a:latin typeface="Aptos" panose="020B0004020202020204" pitchFamily="34" charset="0"/>
                        </a:rPr>
                        <a:t>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D6E3BC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u="sng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9998879"/>
                  </a:ext>
                </a:extLst>
              </a:tr>
              <a:tr h="270078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u="sng">
                          <a:solidFill>
                            <a:srgbClr val="000000"/>
                          </a:solidFill>
                          <a:effectLst/>
                          <a:highlight>
                            <a:srgbClr val="B6DDE8"/>
                          </a:highlight>
                          <a:latin typeface="Aptos" panose="020B0004020202020204" pitchFamily="34" charset="0"/>
                        </a:rPr>
                        <a:t>History</a:t>
                      </a:r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B6DDE8"/>
                          </a:highlight>
                          <a:latin typeface="Aptos" panose="020B0004020202020204" pitchFamily="34" charset="0"/>
                        </a:rPr>
                        <a:t>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B6DDE8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u="sng">
                          <a:solidFill>
                            <a:srgbClr val="000000"/>
                          </a:solidFill>
                          <a:effectLst/>
                          <a:highlight>
                            <a:srgbClr val="FBD4B4"/>
                          </a:highlight>
                          <a:latin typeface="Aptos" panose="020B0004020202020204" pitchFamily="34" charset="0"/>
                        </a:rPr>
                        <a:t>History</a:t>
                      </a:r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FBD4B4"/>
                          </a:highlight>
                          <a:latin typeface="Aptos" panose="020B0004020202020204" pitchFamily="34" charset="0"/>
                        </a:rPr>
                        <a:t>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FBD4B4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D6E3BC"/>
                          </a:highlight>
                          <a:latin typeface="Aptos" panose="020B0004020202020204" pitchFamily="34" charset="0"/>
                        </a:rPr>
                        <a:t>Business Studies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D6E3BC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u="sng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62194683"/>
                  </a:ext>
                </a:extLst>
              </a:tr>
              <a:tr h="270078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B6DDE8"/>
                          </a:highlight>
                          <a:latin typeface="Aptos" panose="020B0004020202020204" pitchFamily="34" charset="0"/>
                        </a:rPr>
                        <a:t>Art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B6DDE8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FBD4B4"/>
                          </a:highlight>
                          <a:latin typeface="Aptos" panose="020B0004020202020204" pitchFamily="34" charset="0"/>
                        </a:rPr>
                        <a:t>Art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FBD4B4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D6E3BC"/>
                          </a:highlight>
                          <a:latin typeface="Aptos" panose="020B0004020202020204" pitchFamily="34" charset="0"/>
                        </a:rPr>
                        <a:t>Drama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D6E3BC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88176837"/>
                  </a:ext>
                </a:extLst>
              </a:tr>
              <a:tr h="43492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B6DDE8"/>
                          </a:highlight>
                          <a:latin typeface="Aptos" panose="020B0004020202020204" pitchFamily="34" charset="0"/>
                        </a:rPr>
                        <a:t>PE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B6DDE8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FBD4B4"/>
                          </a:highlight>
                          <a:latin typeface="Aptos" panose="020B0004020202020204" pitchFamily="34" charset="0"/>
                        </a:rPr>
                        <a:t>Music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FBD4B4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D6E3BC"/>
                          </a:highlight>
                          <a:latin typeface="Aptos" panose="020B0004020202020204" pitchFamily="34" charset="0"/>
                        </a:rPr>
                        <a:t>D&amp;T: Graphic Design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D6E3BC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5184340"/>
                  </a:ext>
                </a:extLst>
              </a:tr>
              <a:tr h="43492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B6DDE8"/>
                          </a:highlight>
                          <a:latin typeface="Aptos" panose="020B0004020202020204" pitchFamily="34" charset="0"/>
                        </a:rPr>
                        <a:t>Business Studies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B6DDE8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FBD4B4"/>
                          </a:highlight>
                          <a:latin typeface="Aptos" panose="020B0004020202020204" pitchFamily="34" charset="0"/>
                        </a:rPr>
                        <a:t>Creative iMedia*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FBD4B4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D6E3BC"/>
                          </a:highlight>
                          <a:latin typeface="Aptos" panose="020B0004020202020204" pitchFamily="34" charset="0"/>
                        </a:rPr>
                        <a:t>D&amp;T: Product Design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D6E3BC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38078601"/>
                  </a:ext>
                </a:extLst>
              </a:tr>
              <a:tr h="43492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B6DDE8"/>
                          </a:highlight>
                          <a:latin typeface="Aptos" panose="020B0004020202020204" pitchFamily="34" charset="0"/>
                        </a:rPr>
                        <a:t>Sports Studies*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B6DDE8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FBD4B4"/>
                          </a:highlight>
                          <a:latin typeface="Aptos" panose="020B0004020202020204" pitchFamily="34" charset="0"/>
                        </a:rPr>
                        <a:t>Engineering*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FBD4B4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D6E3BC"/>
                          </a:highlight>
                          <a:latin typeface="Aptos" panose="020B0004020202020204" pitchFamily="34" charset="0"/>
                        </a:rPr>
                        <a:t>Food Preparation &amp; Nutrition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D6E3BC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96692954"/>
                  </a:ext>
                </a:extLst>
              </a:tr>
              <a:tr h="43492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B6DDE8"/>
                          </a:highlight>
                          <a:latin typeface="Aptos" panose="020B0004020202020204" pitchFamily="34" charset="0"/>
                        </a:rPr>
                        <a:t>Performing Arts: Drama*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B6DDE8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FBD4B4"/>
                          </a:highlight>
                          <a:latin typeface="Aptos" panose="020B0004020202020204" pitchFamily="34" charset="0"/>
                        </a:rPr>
                        <a:t>Health &amp; Social Care*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FBD4B4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D6E3BC"/>
                          </a:highlight>
                          <a:latin typeface="Aptos" panose="020B0004020202020204" pitchFamily="34" charset="0"/>
                        </a:rPr>
                        <a:t>Photography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D6E3BC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40836250"/>
                  </a:ext>
                </a:extLst>
              </a:tr>
              <a:tr h="43492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B6DDE8"/>
                          </a:highlight>
                          <a:latin typeface="Aptos" panose="020B0004020202020204" pitchFamily="34" charset="0"/>
                        </a:rPr>
                        <a:t>Performing Arts: Music Technology*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B6DDE8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FBD4B4"/>
                          </a:highlight>
                          <a:latin typeface="Aptos" panose="020B0004020202020204" pitchFamily="34" charset="0"/>
                        </a:rPr>
                        <a:t>Information Technology*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FBD4B4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rgbClr val="000000"/>
                          </a:solidFill>
                          <a:effectLst/>
                          <a:highlight>
                            <a:srgbClr val="D6E3BC"/>
                          </a:highlight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8735798"/>
                  </a:ext>
                </a:extLst>
              </a:tr>
              <a:tr h="434921"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B6DDE8"/>
                          </a:highlight>
                          <a:latin typeface="Aptos" panose="020B0004020202020204" pitchFamily="34" charset="0"/>
                        </a:rPr>
                        <a:t>Drama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B6DDE8"/>
                        </a:highlight>
                      </a:endParaRPr>
                    </a:p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B6DDE8"/>
                          </a:highlight>
                          <a:latin typeface="Aptos" panose="020B0004020202020204" pitchFamily="34" charset="0"/>
                        </a:rPr>
                        <a:t> </a:t>
                      </a:r>
                      <a:endParaRPr lang="en-GB" b="0" i="0">
                        <a:solidFill>
                          <a:srgbClr val="000000"/>
                        </a:solidFill>
                        <a:effectLst/>
                        <a:highlight>
                          <a:srgbClr val="B6DDE8"/>
                        </a:highlight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6DDE8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FBD4B4"/>
                          </a:highlight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BD4B4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>
                          <a:solidFill>
                            <a:srgbClr val="000000"/>
                          </a:solidFill>
                          <a:effectLst/>
                          <a:highlight>
                            <a:srgbClr val="D6E3BC"/>
                          </a:highlight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E3BC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base"/>
                      <a:r>
                        <a:rPr lang="en-GB" sz="1000" b="0" i="0" dirty="0">
                          <a:solidFill>
                            <a:srgbClr val="000000"/>
                          </a:solidFill>
                          <a:effectLst/>
                          <a:latin typeface="Aptos" panose="020B0004020202020204" pitchFamily="34" charset="0"/>
                        </a:rPr>
                        <a:t> 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236137"/>
                  </a:ext>
                </a:extLst>
              </a:tr>
            </a:tbl>
          </a:graphicData>
        </a:graphic>
      </p:graphicFrame>
      <p:sp>
        <p:nvSpPr>
          <p:cNvPr id="4" name="Title 3">
            <a:extLst>
              <a:ext uri="{FF2B5EF4-FFF2-40B4-BE49-F238E27FC236}">
                <a16:creationId xmlns:a16="http://schemas.microsoft.com/office/drawing/2014/main" id="{B8ED7AE9-DEC1-4735-ADD8-3ADB35B853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231" y="104794"/>
            <a:ext cx="7830731" cy="830143"/>
          </a:xfrm>
        </p:spPr>
        <p:txBody>
          <a:bodyPr/>
          <a:lstStyle/>
          <a:p>
            <a:r>
              <a:rPr lang="en-GB" dirty="0"/>
              <a:t>Pathway Two Options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0562DD1-CDFD-2782-7610-C1253BFC35C1}"/>
              </a:ext>
            </a:extLst>
          </p:cNvPr>
          <p:cNvSpPr txBox="1"/>
          <p:nvPr/>
        </p:nvSpPr>
        <p:spPr>
          <a:xfrm>
            <a:off x="5059266" y="6203137"/>
            <a:ext cx="7802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err="1">
                <a:latin typeface="Neucha" panose="02000506020000020003" pitchFamily="50" charset="0"/>
              </a:rPr>
              <a:t>iMedia</a:t>
            </a:r>
            <a:endParaRPr lang="en-GB" b="1" dirty="0">
              <a:latin typeface="Neucha" panose="02000506020000020003" pitchFamily="50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057112A-7CCA-BB98-BAAA-754529FE117B}"/>
              </a:ext>
            </a:extLst>
          </p:cNvPr>
          <p:cNvSpPr txBox="1"/>
          <p:nvPr/>
        </p:nvSpPr>
        <p:spPr>
          <a:xfrm>
            <a:off x="4396603" y="6310859"/>
            <a:ext cx="71045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100" dirty="0">
                <a:latin typeface="Aptos" panose="020B0004020202020204" pitchFamily="34" charset="0"/>
              </a:rPr>
              <a:t>Reserve:</a:t>
            </a:r>
            <a:endParaRPr lang="en-GB" sz="500" dirty="0">
              <a:latin typeface="Aptos" panose="020B00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0C1A94E-FE7D-90B1-DC54-1B45868E0F92}"/>
              </a:ext>
            </a:extLst>
          </p:cNvPr>
          <p:cNvSpPr txBox="1"/>
          <p:nvPr/>
        </p:nvSpPr>
        <p:spPr>
          <a:xfrm>
            <a:off x="5770621" y="3261073"/>
            <a:ext cx="2165267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Aptos" panose="020B0004020202020204" pitchFamily="34" charset="0"/>
              </a:rPr>
              <a:t>Most children get all their options.</a:t>
            </a:r>
          </a:p>
          <a:p>
            <a:endParaRPr lang="en-GB" sz="1400" dirty="0">
              <a:latin typeface="Aptos" panose="020B0004020202020204" pitchFamily="34" charset="0"/>
            </a:endParaRPr>
          </a:p>
          <a:p>
            <a:r>
              <a:rPr lang="en-GB" sz="1400" dirty="0">
                <a:latin typeface="Aptos" panose="020B0004020202020204" pitchFamily="34" charset="0"/>
              </a:rPr>
              <a:t>You are </a:t>
            </a:r>
            <a:r>
              <a:rPr lang="en-GB" sz="1400" b="1" dirty="0">
                <a:latin typeface="Aptos" panose="020B0004020202020204" pitchFamily="34" charset="0"/>
              </a:rPr>
              <a:t>more likely </a:t>
            </a:r>
            <a:r>
              <a:rPr lang="en-GB" sz="1400" dirty="0">
                <a:latin typeface="Aptos" panose="020B0004020202020204" pitchFamily="34" charset="0"/>
              </a:rPr>
              <a:t>to get your </a:t>
            </a:r>
            <a:r>
              <a:rPr lang="en-GB" sz="1400" b="1" dirty="0">
                <a:latin typeface="Aptos" panose="020B0004020202020204" pitchFamily="34" charset="0"/>
              </a:rPr>
              <a:t>Option A </a:t>
            </a:r>
            <a:r>
              <a:rPr lang="en-GB" sz="1400" dirty="0">
                <a:latin typeface="Aptos" panose="020B0004020202020204" pitchFamily="34" charset="0"/>
              </a:rPr>
              <a:t>choice.</a:t>
            </a:r>
          </a:p>
          <a:p>
            <a:endParaRPr lang="en-GB" sz="1400" dirty="0">
              <a:latin typeface="Aptos" panose="020B0004020202020204" pitchFamily="34" charset="0"/>
            </a:endParaRPr>
          </a:p>
          <a:p>
            <a:r>
              <a:rPr lang="en-GB" sz="1400" dirty="0">
                <a:latin typeface="Aptos" panose="020B0004020202020204" pitchFamily="34" charset="0"/>
              </a:rPr>
              <a:t>You are </a:t>
            </a:r>
            <a:r>
              <a:rPr lang="en-GB" sz="1400" b="1" dirty="0">
                <a:latin typeface="Aptos" panose="020B0004020202020204" pitchFamily="34" charset="0"/>
              </a:rPr>
              <a:t>less likely</a:t>
            </a:r>
            <a:r>
              <a:rPr lang="en-GB" sz="1400" dirty="0">
                <a:latin typeface="Aptos" panose="020B0004020202020204" pitchFamily="34" charset="0"/>
              </a:rPr>
              <a:t> to get your </a:t>
            </a:r>
            <a:r>
              <a:rPr lang="en-GB" sz="1400" b="1" dirty="0">
                <a:latin typeface="Aptos" panose="020B0004020202020204" pitchFamily="34" charset="0"/>
              </a:rPr>
              <a:t>Option D</a:t>
            </a:r>
            <a:r>
              <a:rPr lang="en-GB" sz="1400" dirty="0">
                <a:latin typeface="Aptos" panose="020B0004020202020204" pitchFamily="34" charset="0"/>
              </a:rPr>
              <a:t> choice. </a:t>
            </a:r>
          </a:p>
          <a:p>
            <a:endParaRPr lang="en-GB" sz="1400" b="1" dirty="0">
              <a:latin typeface="Aptos" panose="020B0004020202020204" pitchFamily="34" charset="0"/>
            </a:endParaRPr>
          </a:p>
          <a:p>
            <a:r>
              <a:rPr lang="en-GB" sz="1400" dirty="0">
                <a:latin typeface="Aptos" panose="020B0004020202020204" pitchFamily="34" charset="0"/>
              </a:rPr>
              <a:t>Let’s assume I wish to do Computer Science more than Geography. I need to get Computing into an earlier option.</a:t>
            </a:r>
            <a:endParaRPr lang="en-GB" sz="1100" dirty="0">
              <a:latin typeface="Aptos" panose="020B00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2C5050-5836-141D-633F-0111AE7885A4}"/>
              </a:ext>
            </a:extLst>
          </p:cNvPr>
          <p:cNvSpPr txBox="1"/>
          <p:nvPr/>
        </p:nvSpPr>
        <p:spPr>
          <a:xfrm>
            <a:off x="54276" y="1042659"/>
            <a:ext cx="7830731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kern="1400" dirty="0">
                <a:solidFill>
                  <a:srgbClr val="C0504D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one subject from each option block</a:t>
            </a:r>
            <a:r>
              <a:rPr lang="en-GB" sz="2000" b="1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,</a:t>
            </a:r>
            <a:r>
              <a:rPr lang="en-GB" sz="20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 and then </a:t>
            </a:r>
            <a:r>
              <a:rPr lang="en-GB" sz="2000" b="1" kern="1400" dirty="0">
                <a:solidFill>
                  <a:srgbClr val="C0504D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a reserve choice</a:t>
            </a:r>
            <a:r>
              <a:rPr lang="en-GB" sz="2000" kern="1400" dirty="0">
                <a:solidFill>
                  <a:srgbClr val="C0504D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20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(from any block).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1 of your 3 options must be an </a:t>
            </a:r>
            <a:r>
              <a:rPr lang="en-GB" sz="2000" u="sng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underlined</a:t>
            </a:r>
            <a:r>
              <a:rPr lang="en-GB" sz="20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 subject.</a:t>
            </a:r>
            <a:endParaRPr lang="en-GB" sz="1600" kern="1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GB" sz="8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 </a:t>
            </a:r>
            <a:endParaRPr lang="en-GB" sz="300" kern="1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3F63B90-5281-48B2-7CE6-B9DEEF687050}"/>
              </a:ext>
            </a:extLst>
          </p:cNvPr>
          <p:cNvSpPr/>
          <p:nvPr/>
        </p:nvSpPr>
        <p:spPr>
          <a:xfrm>
            <a:off x="54270" y="3979099"/>
            <a:ext cx="1153848" cy="409074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3B97579A-D30F-240D-9D40-8680FFD4C0DB}"/>
              </a:ext>
            </a:extLst>
          </p:cNvPr>
          <p:cNvSpPr/>
          <p:nvPr/>
        </p:nvSpPr>
        <p:spPr>
          <a:xfrm>
            <a:off x="1859105" y="5576290"/>
            <a:ext cx="1153848" cy="478125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83161153-DB00-2239-5086-40E3D80CE840}"/>
              </a:ext>
            </a:extLst>
          </p:cNvPr>
          <p:cNvSpPr/>
          <p:nvPr/>
        </p:nvSpPr>
        <p:spPr>
          <a:xfrm>
            <a:off x="3418152" y="3261073"/>
            <a:ext cx="1153848" cy="478125"/>
          </a:xfrm>
          <a:prstGeom prst="ellipse">
            <a:avLst/>
          </a:prstGeom>
          <a:noFill/>
          <a:ln w="5715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527607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3" grpId="0" animBg="1"/>
      <p:bldP spid="5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8ED7AE9-DEC1-4735-ADD8-3ADB35B853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231" y="104794"/>
            <a:ext cx="7830731" cy="830143"/>
          </a:xfrm>
        </p:spPr>
        <p:txBody>
          <a:bodyPr/>
          <a:lstStyle/>
          <a:p>
            <a:r>
              <a:rPr lang="en-GB" sz="3200" dirty="0"/>
              <a:t>www.fernwood.school/parents/options</a:t>
            </a:r>
          </a:p>
        </p:txBody>
      </p:sp>
      <p:pic>
        <p:nvPicPr>
          <p:cNvPr id="8" name="Picture 7" descr="A collage of images of a road with flags&#10;&#10;Description automatically generated">
            <a:extLst>
              <a:ext uri="{FF2B5EF4-FFF2-40B4-BE49-F238E27FC236}">
                <a16:creationId xmlns:a16="http://schemas.microsoft.com/office/drawing/2014/main" id="{B7F7AC72-2548-B6F5-1F40-0D412E501D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473" y="3203432"/>
            <a:ext cx="2834946" cy="1660076"/>
          </a:xfrm>
          <a:prstGeom prst="rect">
            <a:avLst/>
          </a:prstGeom>
        </p:spPr>
      </p:pic>
      <p:pic>
        <p:nvPicPr>
          <p:cNvPr id="10" name="Picture 9" descr="A person in a black shirt&#10;&#10;Description automatically generated">
            <a:extLst>
              <a:ext uri="{FF2B5EF4-FFF2-40B4-BE49-F238E27FC236}">
                <a16:creationId xmlns:a16="http://schemas.microsoft.com/office/drawing/2014/main" id="{DCD71A7A-E6B8-B8BC-7A94-E3DC7C2CBE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5071" y="3903503"/>
            <a:ext cx="3309284" cy="2549537"/>
          </a:xfrm>
          <a:prstGeom prst="rect">
            <a:avLst/>
          </a:prstGeom>
        </p:spPr>
      </p:pic>
      <p:pic>
        <p:nvPicPr>
          <p:cNvPr id="12" name="Picture 11" descr="A group of black rectangular banners with white text&#10;&#10;Description automatically generated">
            <a:extLst>
              <a:ext uri="{FF2B5EF4-FFF2-40B4-BE49-F238E27FC236}">
                <a16:creationId xmlns:a16="http://schemas.microsoft.com/office/drawing/2014/main" id="{0A370B63-8531-F96E-E08A-79B214B0264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941" y="4942070"/>
            <a:ext cx="3136010" cy="1594710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67854BF5-485A-FC97-385A-12267CB0CCE0}"/>
              </a:ext>
            </a:extLst>
          </p:cNvPr>
          <p:cNvGrpSpPr/>
          <p:nvPr/>
        </p:nvGrpSpPr>
        <p:grpSpPr>
          <a:xfrm>
            <a:off x="76200" y="1152272"/>
            <a:ext cx="4029272" cy="2403728"/>
            <a:chOff x="76200" y="1152272"/>
            <a:chExt cx="4029272" cy="2403728"/>
          </a:xfrm>
        </p:grpSpPr>
        <p:pic>
          <p:nvPicPr>
            <p:cNvPr id="6" name="Picture 5" descr="A screenshot of a building&#10;&#10;Description automatically generated">
              <a:extLst>
                <a:ext uri="{FF2B5EF4-FFF2-40B4-BE49-F238E27FC236}">
                  <a16:creationId xmlns:a16="http://schemas.microsoft.com/office/drawing/2014/main" id="{0BA6848E-FCC6-70DF-3048-2C55C214266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200" y="1152272"/>
              <a:ext cx="4029271" cy="1838578"/>
            </a:xfrm>
            <a:prstGeom prst="rect">
              <a:avLst/>
            </a:prstGeom>
          </p:spPr>
        </p:pic>
        <p:pic>
          <p:nvPicPr>
            <p:cNvPr id="16" name="Picture 15" descr="A screenshot of a cell phone&#10;&#10;Description automatically generated">
              <a:extLst>
                <a:ext uri="{FF2B5EF4-FFF2-40B4-BE49-F238E27FC236}">
                  <a16:creationId xmlns:a16="http://schemas.microsoft.com/office/drawing/2014/main" id="{A9C1850E-78B2-BBAF-5D82-3CAD58B68F8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2928006" y="2321001"/>
              <a:ext cx="1177466" cy="1234999"/>
            </a:xfrm>
            <a:prstGeom prst="rect">
              <a:avLst/>
            </a:prstGeom>
          </p:spPr>
        </p:pic>
      </p:grpSp>
      <p:pic>
        <p:nvPicPr>
          <p:cNvPr id="18" name="Picture 17" descr="A black arrow pointing upwards&#10;&#10;Description automatically generated">
            <a:extLst>
              <a:ext uri="{FF2B5EF4-FFF2-40B4-BE49-F238E27FC236}">
                <a16:creationId xmlns:a16="http://schemas.microsoft.com/office/drawing/2014/main" id="{72AC19FA-4D7E-9A0E-EED3-4DBE47D2C32D}"/>
              </a:ext>
            </a:extLst>
          </p:cNvPr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71892">
            <a:off x="3324009" y="5475137"/>
            <a:ext cx="1040282" cy="629203"/>
          </a:xfrm>
          <a:prstGeom prst="rect">
            <a:avLst/>
          </a:prstGeom>
        </p:spPr>
      </p:pic>
      <p:sp>
        <p:nvSpPr>
          <p:cNvPr id="19" name="Rectangle: Rounded Corners 18">
            <a:extLst>
              <a:ext uri="{FF2B5EF4-FFF2-40B4-BE49-F238E27FC236}">
                <a16:creationId xmlns:a16="http://schemas.microsoft.com/office/drawing/2014/main" id="{D21FC84D-EF49-6FD0-C369-715D72F359EB}"/>
              </a:ext>
            </a:extLst>
          </p:cNvPr>
          <p:cNvSpPr/>
          <p:nvPr/>
        </p:nvSpPr>
        <p:spPr>
          <a:xfrm>
            <a:off x="4447961" y="3830735"/>
            <a:ext cx="3350696" cy="2862971"/>
          </a:xfrm>
          <a:custGeom>
            <a:avLst/>
            <a:gdLst>
              <a:gd name="connsiteX0" fmla="*/ 0 w 3350696"/>
              <a:gd name="connsiteY0" fmla="*/ 173611 h 2862971"/>
              <a:gd name="connsiteX1" fmla="*/ 173611 w 3350696"/>
              <a:gd name="connsiteY1" fmla="*/ 0 h 2862971"/>
              <a:gd name="connsiteX2" fmla="*/ 644155 w 3350696"/>
              <a:gd name="connsiteY2" fmla="*/ 0 h 2862971"/>
              <a:gd name="connsiteX3" fmla="*/ 1174769 w 3350696"/>
              <a:gd name="connsiteY3" fmla="*/ 0 h 2862971"/>
              <a:gd name="connsiteX4" fmla="*/ 1585244 w 3350696"/>
              <a:gd name="connsiteY4" fmla="*/ 0 h 2862971"/>
              <a:gd name="connsiteX5" fmla="*/ 2145892 w 3350696"/>
              <a:gd name="connsiteY5" fmla="*/ 0 h 2862971"/>
              <a:gd name="connsiteX6" fmla="*/ 2616437 w 3350696"/>
              <a:gd name="connsiteY6" fmla="*/ 0 h 2862971"/>
              <a:gd name="connsiteX7" fmla="*/ 3177085 w 3350696"/>
              <a:gd name="connsiteY7" fmla="*/ 0 h 2862971"/>
              <a:gd name="connsiteX8" fmla="*/ 3350696 w 3350696"/>
              <a:gd name="connsiteY8" fmla="*/ 173611 h 2862971"/>
              <a:gd name="connsiteX9" fmla="*/ 3350696 w 3350696"/>
              <a:gd name="connsiteY9" fmla="*/ 626446 h 2862971"/>
              <a:gd name="connsiteX10" fmla="*/ 3350696 w 3350696"/>
              <a:gd name="connsiteY10" fmla="*/ 1129596 h 2862971"/>
              <a:gd name="connsiteX11" fmla="*/ 3350696 w 3350696"/>
              <a:gd name="connsiteY11" fmla="*/ 1683060 h 2862971"/>
              <a:gd name="connsiteX12" fmla="*/ 3350696 w 3350696"/>
              <a:gd name="connsiteY12" fmla="*/ 2135895 h 2862971"/>
              <a:gd name="connsiteX13" fmla="*/ 3350696 w 3350696"/>
              <a:gd name="connsiteY13" fmla="*/ 2689360 h 2862971"/>
              <a:gd name="connsiteX14" fmla="*/ 3177085 w 3350696"/>
              <a:gd name="connsiteY14" fmla="*/ 2862971 h 2862971"/>
              <a:gd name="connsiteX15" fmla="*/ 2766610 w 3350696"/>
              <a:gd name="connsiteY15" fmla="*/ 2862971 h 2862971"/>
              <a:gd name="connsiteX16" fmla="*/ 2235996 w 3350696"/>
              <a:gd name="connsiteY16" fmla="*/ 2862971 h 2862971"/>
              <a:gd name="connsiteX17" fmla="*/ 1675348 w 3350696"/>
              <a:gd name="connsiteY17" fmla="*/ 2862971 h 2862971"/>
              <a:gd name="connsiteX18" fmla="*/ 1174769 w 3350696"/>
              <a:gd name="connsiteY18" fmla="*/ 2862971 h 2862971"/>
              <a:gd name="connsiteX19" fmla="*/ 644155 w 3350696"/>
              <a:gd name="connsiteY19" fmla="*/ 2862971 h 2862971"/>
              <a:gd name="connsiteX20" fmla="*/ 173611 w 3350696"/>
              <a:gd name="connsiteY20" fmla="*/ 2862971 h 2862971"/>
              <a:gd name="connsiteX21" fmla="*/ 0 w 3350696"/>
              <a:gd name="connsiteY21" fmla="*/ 2689360 h 2862971"/>
              <a:gd name="connsiteX22" fmla="*/ 0 w 3350696"/>
              <a:gd name="connsiteY22" fmla="*/ 2135895 h 2862971"/>
              <a:gd name="connsiteX23" fmla="*/ 0 w 3350696"/>
              <a:gd name="connsiteY23" fmla="*/ 1607588 h 2862971"/>
              <a:gd name="connsiteX24" fmla="*/ 0 w 3350696"/>
              <a:gd name="connsiteY24" fmla="*/ 1154753 h 2862971"/>
              <a:gd name="connsiteX25" fmla="*/ 0 w 3350696"/>
              <a:gd name="connsiteY25" fmla="*/ 626446 h 2862971"/>
              <a:gd name="connsiteX26" fmla="*/ 0 w 3350696"/>
              <a:gd name="connsiteY26" fmla="*/ 173611 h 28629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3350696" h="2862971" extrusionOk="0">
                <a:moveTo>
                  <a:pt x="0" y="173611"/>
                </a:moveTo>
                <a:cubicBezTo>
                  <a:pt x="18782" y="71851"/>
                  <a:pt x="60006" y="-14998"/>
                  <a:pt x="173611" y="0"/>
                </a:cubicBezTo>
                <a:cubicBezTo>
                  <a:pt x="388164" y="-9896"/>
                  <a:pt x="462771" y="6117"/>
                  <a:pt x="644155" y="0"/>
                </a:cubicBezTo>
                <a:cubicBezTo>
                  <a:pt x="825539" y="-6117"/>
                  <a:pt x="1050832" y="60071"/>
                  <a:pt x="1174769" y="0"/>
                </a:cubicBezTo>
                <a:cubicBezTo>
                  <a:pt x="1298706" y="-60071"/>
                  <a:pt x="1475776" y="579"/>
                  <a:pt x="1585244" y="0"/>
                </a:cubicBezTo>
                <a:cubicBezTo>
                  <a:pt x="1694712" y="-579"/>
                  <a:pt x="2005793" y="33638"/>
                  <a:pt x="2145892" y="0"/>
                </a:cubicBezTo>
                <a:cubicBezTo>
                  <a:pt x="2285991" y="-33638"/>
                  <a:pt x="2410836" y="36352"/>
                  <a:pt x="2616437" y="0"/>
                </a:cubicBezTo>
                <a:cubicBezTo>
                  <a:pt x="2822039" y="-36352"/>
                  <a:pt x="3055233" y="64836"/>
                  <a:pt x="3177085" y="0"/>
                </a:cubicBezTo>
                <a:cubicBezTo>
                  <a:pt x="3283838" y="15670"/>
                  <a:pt x="3374323" y="89646"/>
                  <a:pt x="3350696" y="173611"/>
                </a:cubicBezTo>
                <a:cubicBezTo>
                  <a:pt x="3369694" y="332803"/>
                  <a:pt x="3345608" y="434180"/>
                  <a:pt x="3350696" y="626446"/>
                </a:cubicBezTo>
                <a:cubicBezTo>
                  <a:pt x="3355784" y="818713"/>
                  <a:pt x="3345493" y="902604"/>
                  <a:pt x="3350696" y="1129596"/>
                </a:cubicBezTo>
                <a:cubicBezTo>
                  <a:pt x="3355899" y="1356588"/>
                  <a:pt x="3285252" y="1486604"/>
                  <a:pt x="3350696" y="1683060"/>
                </a:cubicBezTo>
                <a:cubicBezTo>
                  <a:pt x="3416140" y="1879516"/>
                  <a:pt x="3307028" y="1995104"/>
                  <a:pt x="3350696" y="2135895"/>
                </a:cubicBezTo>
                <a:cubicBezTo>
                  <a:pt x="3394364" y="2276687"/>
                  <a:pt x="3299027" y="2450274"/>
                  <a:pt x="3350696" y="2689360"/>
                </a:cubicBezTo>
                <a:cubicBezTo>
                  <a:pt x="3333157" y="2776740"/>
                  <a:pt x="3269440" y="2851240"/>
                  <a:pt x="3177085" y="2862971"/>
                </a:cubicBezTo>
                <a:cubicBezTo>
                  <a:pt x="3072425" y="2866341"/>
                  <a:pt x="2914265" y="2853120"/>
                  <a:pt x="2766610" y="2862971"/>
                </a:cubicBezTo>
                <a:cubicBezTo>
                  <a:pt x="2618955" y="2872822"/>
                  <a:pt x="2475643" y="2823663"/>
                  <a:pt x="2235996" y="2862971"/>
                </a:cubicBezTo>
                <a:cubicBezTo>
                  <a:pt x="1996349" y="2902279"/>
                  <a:pt x="1869193" y="2841745"/>
                  <a:pt x="1675348" y="2862971"/>
                </a:cubicBezTo>
                <a:cubicBezTo>
                  <a:pt x="1481503" y="2884197"/>
                  <a:pt x="1339495" y="2830252"/>
                  <a:pt x="1174769" y="2862971"/>
                </a:cubicBezTo>
                <a:cubicBezTo>
                  <a:pt x="1010043" y="2895690"/>
                  <a:pt x="868696" y="2845586"/>
                  <a:pt x="644155" y="2862971"/>
                </a:cubicBezTo>
                <a:cubicBezTo>
                  <a:pt x="419614" y="2880356"/>
                  <a:pt x="293991" y="2850524"/>
                  <a:pt x="173611" y="2862971"/>
                </a:cubicBezTo>
                <a:cubicBezTo>
                  <a:pt x="92214" y="2880787"/>
                  <a:pt x="-4632" y="2762830"/>
                  <a:pt x="0" y="2689360"/>
                </a:cubicBezTo>
                <a:cubicBezTo>
                  <a:pt x="-5670" y="2568363"/>
                  <a:pt x="19248" y="2278984"/>
                  <a:pt x="0" y="2135895"/>
                </a:cubicBezTo>
                <a:cubicBezTo>
                  <a:pt x="-19248" y="1992807"/>
                  <a:pt x="32939" y="1757401"/>
                  <a:pt x="0" y="1607588"/>
                </a:cubicBezTo>
                <a:cubicBezTo>
                  <a:pt x="-32939" y="1457775"/>
                  <a:pt x="48792" y="1336790"/>
                  <a:pt x="0" y="1154753"/>
                </a:cubicBezTo>
                <a:cubicBezTo>
                  <a:pt x="-48792" y="972716"/>
                  <a:pt x="24254" y="873300"/>
                  <a:pt x="0" y="626446"/>
                </a:cubicBezTo>
                <a:cubicBezTo>
                  <a:pt x="-24254" y="379592"/>
                  <a:pt x="35043" y="343712"/>
                  <a:pt x="0" y="173611"/>
                </a:cubicBezTo>
                <a:close/>
              </a:path>
            </a:pathLst>
          </a:custGeom>
          <a:noFill/>
          <a:ln w="28575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sd="3300799331">
                  <a:prstGeom prst="roundRect">
                    <a:avLst>
                      <a:gd name="adj" fmla="val 6064"/>
                    </a:avLst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A2C489B-3DB7-2538-2C84-9528F58B2A60}"/>
              </a:ext>
            </a:extLst>
          </p:cNvPr>
          <p:cNvSpPr txBox="1"/>
          <p:nvPr/>
        </p:nvSpPr>
        <p:spPr>
          <a:xfrm>
            <a:off x="4105477" y="1029968"/>
            <a:ext cx="4128485" cy="28007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b="1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All the information available via our website. </a:t>
            </a:r>
            <a:br>
              <a:rPr lang="en-GB" sz="1600" b="1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</a:br>
            <a:r>
              <a:rPr lang="en-GB" sz="1600" b="1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Including: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 </a:t>
            </a:r>
            <a:r>
              <a:rPr lang="en-GB" sz="16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videos from most subjects,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written information that I encourage you to </a:t>
            </a:r>
            <a:r>
              <a:rPr lang="en-GB" sz="1600" u="sng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read thoroughly</a:t>
            </a:r>
            <a:r>
              <a:rPr lang="en-GB" sz="16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.  </a:t>
            </a:r>
          </a:p>
          <a:p>
            <a:endParaRPr lang="en-GB" sz="1600" kern="1400" dirty="0">
              <a:solidFill>
                <a:srgbClr val="000000"/>
              </a:solidFill>
              <a:latin typeface="Aptos" panose="020B0004020202020204" pitchFamily="34" charset="0"/>
              <a:ea typeface="Times New Roman" panose="02020603050405020304" pitchFamily="18" charset="0"/>
            </a:endParaRPr>
          </a:p>
          <a:p>
            <a:r>
              <a:rPr lang="en-GB" sz="1600" kern="1400" dirty="0">
                <a:solidFill>
                  <a:srgbClr val="000000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TIP: You might be quite surprised during year 10 as to what studying a specific subject actually entails, in comparison to what they imagined it would involve. </a:t>
            </a:r>
            <a:endParaRPr lang="en-GB" sz="1200" kern="1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432039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8ED7AE9-DEC1-4735-ADD8-3ADB35B853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231" y="104794"/>
            <a:ext cx="7830731" cy="830143"/>
          </a:xfrm>
        </p:spPr>
        <p:txBody>
          <a:bodyPr/>
          <a:lstStyle/>
          <a:p>
            <a:r>
              <a:rPr lang="en-GB" dirty="0"/>
              <a:t>Entering Options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4D500F-E9A3-7009-1CAC-1FA1DD876FE7}"/>
              </a:ext>
            </a:extLst>
          </p:cNvPr>
          <p:cNvSpPr txBox="1"/>
          <p:nvPr/>
        </p:nvSpPr>
        <p:spPr>
          <a:xfrm>
            <a:off x="93235" y="1342916"/>
            <a:ext cx="8233962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/>
              <a:t>Tomorrow, you’ll receive an email </a:t>
            </a:r>
            <a:r>
              <a:rPr lang="en-GB" sz="2400" dirty="0"/>
              <a:t>with a link to the online options system.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/>
              <a:t>Log in using your username and PIN.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/>
              <a:t>Select your preferred subject for each of the 3–4 option blocks</a:t>
            </a:r>
            <a:r>
              <a:rPr lang="en-GB" sz="2400" dirty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You’re more likely to be allocated a subject if it’s chosen in Block A than in Blocks C or D.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39E9377-D58D-D1F2-C738-A0B168139321}"/>
              </a:ext>
            </a:extLst>
          </p:cNvPr>
          <p:cNvGrpSpPr/>
          <p:nvPr/>
        </p:nvGrpSpPr>
        <p:grpSpPr>
          <a:xfrm>
            <a:off x="403231" y="4268433"/>
            <a:ext cx="7380061" cy="2484773"/>
            <a:chOff x="403231" y="4094933"/>
            <a:chExt cx="7380061" cy="2484773"/>
          </a:xfrm>
        </p:grpSpPr>
        <p:pic>
          <p:nvPicPr>
            <p:cNvPr id="8" name="Picture 7" descr="A black and white computer&#10;&#10;Description automatically generated">
              <a:extLst>
                <a:ext uri="{FF2B5EF4-FFF2-40B4-BE49-F238E27FC236}">
                  <a16:creationId xmlns:a16="http://schemas.microsoft.com/office/drawing/2014/main" id="{9E8A5A68-1F3C-2CC7-83FA-4E3C7E04569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3231" y="4303752"/>
              <a:ext cx="2937669" cy="2159255"/>
            </a:xfrm>
            <a:prstGeom prst="rect">
              <a:avLst/>
            </a:prstGeom>
          </p:spPr>
        </p:pic>
        <p:pic>
          <p:nvPicPr>
            <p:cNvPr id="6" name="Picture 5" descr="A screenshot of a computer&#10;&#10;Description automatically generated">
              <a:extLst>
                <a:ext uri="{FF2B5EF4-FFF2-40B4-BE49-F238E27FC236}">
                  <a16:creationId xmlns:a16="http://schemas.microsoft.com/office/drawing/2014/main" id="{7DB9EC0C-E577-64BE-52BD-552150EBD98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0453" y="4475464"/>
              <a:ext cx="1829422" cy="1104299"/>
            </a:xfrm>
            <a:prstGeom prst="rect">
              <a:avLst/>
            </a:prstGeom>
          </p:spPr>
        </p:pic>
        <p:grpSp>
          <p:nvGrpSpPr>
            <p:cNvPr id="12" name="Group 11">
              <a:extLst>
                <a:ext uri="{FF2B5EF4-FFF2-40B4-BE49-F238E27FC236}">
                  <a16:creationId xmlns:a16="http://schemas.microsoft.com/office/drawing/2014/main" id="{16871FF5-3F6B-2466-5905-84D32E5D19D9}"/>
                </a:ext>
              </a:extLst>
            </p:cNvPr>
            <p:cNvGrpSpPr/>
            <p:nvPr/>
          </p:nvGrpSpPr>
          <p:grpSpPr>
            <a:xfrm>
              <a:off x="4346749" y="4094933"/>
              <a:ext cx="3436543" cy="2484773"/>
              <a:chOff x="3918122" y="4094927"/>
              <a:chExt cx="3436543" cy="2484773"/>
            </a:xfrm>
          </p:grpSpPr>
          <p:pic>
            <p:nvPicPr>
              <p:cNvPr id="10" name="Picture 9" descr="A screenshot of a computer&#10;&#10;Description automatically generated">
                <a:extLst>
                  <a:ext uri="{FF2B5EF4-FFF2-40B4-BE49-F238E27FC236}">
                    <a16:creationId xmlns:a16="http://schemas.microsoft.com/office/drawing/2014/main" id="{823A0A99-7929-F1BF-6C17-5342CB7BB81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918122" y="4094927"/>
                <a:ext cx="3436543" cy="2484773"/>
              </a:xfrm>
              <a:prstGeom prst="rect">
                <a:avLst/>
              </a:prstGeom>
            </p:spPr>
          </p:pic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1179C688-20B6-EC92-ADFF-F05205F88E4D}"/>
                  </a:ext>
                </a:extLst>
              </p:cNvPr>
              <p:cNvSpPr/>
              <p:nvPr/>
            </p:nvSpPr>
            <p:spPr>
              <a:xfrm>
                <a:off x="4391025" y="4529136"/>
                <a:ext cx="461962" cy="8334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13" name="Picture 12" descr="A black arrow pointing upwards&#10;&#10;Description automatically generated">
              <a:extLst>
                <a:ext uri="{FF2B5EF4-FFF2-40B4-BE49-F238E27FC236}">
                  <a16:creationId xmlns:a16="http://schemas.microsoft.com/office/drawing/2014/main" id="{4554CFA3-DBD8-D346-BE46-8EFDBD55D40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71892">
              <a:off x="3086264" y="4800048"/>
              <a:ext cx="1040282" cy="62920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173885625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8ED7AE9-DEC1-4735-ADD8-3ADB35B853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03231" y="104794"/>
            <a:ext cx="7830731" cy="830143"/>
          </a:xfrm>
        </p:spPr>
        <p:txBody>
          <a:bodyPr/>
          <a:lstStyle/>
          <a:p>
            <a:r>
              <a:rPr lang="en-GB" dirty="0"/>
              <a:t>FAQ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BA98C20-ED6B-00E1-2227-4E6D35BDAD47}"/>
              </a:ext>
            </a:extLst>
          </p:cNvPr>
          <p:cNvSpPr txBox="1"/>
          <p:nvPr/>
        </p:nvSpPr>
        <p:spPr>
          <a:xfrm>
            <a:off x="0" y="1028568"/>
            <a:ext cx="8051180" cy="59862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44" indent="-285744">
              <a:buFont typeface="Arial" panose="020B0604020202020204" pitchFamily="34" charset="0"/>
              <a:buChar char="•"/>
            </a:pPr>
            <a:r>
              <a:rPr lang="en-GB" sz="1600" b="1" dirty="0"/>
              <a:t>Is it first come, first served?</a:t>
            </a:r>
            <a:br>
              <a:rPr lang="en-GB" sz="1600" dirty="0"/>
            </a:br>
            <a:r>
              <a:rPr lang="en-GB" sz="1600" i="1" dirty="0"/>
              <a:t>No – it’s order of preference by the deadline</a:t>
            </a:r>
            <a:br>
              <a:rPr lang="en-GB" sz="1600" i="1" dirty="0"/>
            </a:br>
            <a:endParaRPr lang="en-GB" sz="500" i="1" dirty="0"/>
          </a:p>
          <a:p>
            <a:pPr marL="285744" indent="-285744">
              <a:buFont typeface="Arial" panose="020B0604020202020204" pitchFamily="34" charset="0"/>
              <a:buChar char="•"/>
            </a:pPr>
            <a:r>
              <a:rPr lang="en-GB" sz="1600" b="1" dirty="0"/>
              <a:t>Can I change my mind?</a:t>
            </a:r>
            <a:br>
              <a:rPr lang="en-GB" sz="1600" dirty="0"/>
            </a:br>
            <a:r>
              <a:rPr lang="en-GB" sz="1600" i="1" dirty="0"/>
              <a:t>Yes, so long as it is before the deadline. </a:t>
            </a:r>
          </a:p>
          <a:p>
            <a:pPr marL="285744" indent="-285744">
              <a:buFont typeface="Arial" panose="020B0604020202020204" pitchFamily="34" charset="0"/>
              <a:buChar char="•"/>
            </a:pPr>
            <a:endParaRPr lang="en-GB" sz="500" i="1" dirty="0"/>
          </a:p>
          <a:p>
            <a:pPr marL="285744" indent="-285744">
              <a:buFont typeface="Arial" panose="020B0604020202020204" pitchFamily="34" charset="0"/>
              <a:buChar char="•"/>
            </a:pPr>
            <a:r>
              <a:rPr lang="en-GB" sz="1600" b="1" dirty="0"/>
              <a:t>Vocational qualifications aren’t viewed as well as GCSEs. </a:t>
            </a:r>
          </a:p>
          <a:p>
            <a:pPr lvl="1"/>
            <a:r>
              <a:rPr lang="en-GB" sz="1600" i="1" dirty="0"/>
              <a:t>No, they’re great qualifications, and have equal worth</a:t>
            </a:r>
            <a:endParaRPr lang="en-GB" sz="1600" b="1" dirty="0"/>
          </a:p>
          <a:p>
            <a:pPr marL="285744" indent="-285744">
              <a:buFont typeface="Arial" panose="020B0604020202020204" pitchFamily="34" charset="0"/>
              <a:buChar char="•"/>
            </a:pPr>
            <a:r>
              <a:rPr lang="en-GB" sz="1600" b="1" dirty="0"/>
              <a:t>When will I find out my options?</a:t>
            </a:r>
          </a:p>
          <a:p>
            <a:pPr lvl="1"/>
            <a:r>
              <a:rPr lang="en-GB" sz="1600" i="1" dirty="0"/>
              <a:t>In mid-June</a:t>
            </a:r>
            <a:endParaRPr lang="en-GB" sz="1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i="1" dirty="0"/>
              <a:t>Will I get the options I have chosen?</a:t>
            </a:r>
          </a:p>
          <a:p>
            <a:pPr lvl="1"/>
            <a:r>
              <a:rPr lang="en-GB" sz="1600" i="1" dirty="0"/>
              <a:t>Not necessarily, we aim to give you what you want but sometimes a course could be over-subscribed or may clash with something else you have picked when it is timetabled. That’s why we ask for a reserve choice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600" b="1" i="1" dirty="0"/>
              <a:t>How do I decide?</a:t>
            </a:r>
            <a:br>
              <a:rPr lang="en-US" altLang="en-US" sz="1600" i="1" dirty="0"/>
            </a:br>
            <a:r>
              <a:rPr lang="en-US" altLang="en-US" sz="1600" i="1" dirty="0"/>
              <a:t>Pick subjects you enjoy, are good at, and will stay motivated with for two years.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600" i="1" dirty="0"/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600" b="1" i="1" dirty="0"/>
              <a:t>What if I don’t know my future career yet?</a:t>
            </a:r>
            <a:br>
              <a:rPr lang="en-US" altLang="en-US" sz="1600" i="1" dirty="0"/>
            </a:br>
            <a:r>
              <a:rPr lang="en-US" altLang="en-US" sz="1600" i="1" dirty="0"/>
              <a:t>That’s normal. A broad range of subjects keeps your options open.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600" i="1" dirty="0"/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600" b="1" i="1" dirty="0"/>
              <a:t>Are some GCSEs harder than others?</a:t>
            </a:r>
            <a:br>
              <a:rPr lang="en-US" altLang="en-US" sz="1600" i="1" dirty="0"/>
            </a:br>
            <a:r>
              <a:rPr lang="en-US" altLang="en-US" sz="1600" i="1" dirty="0"/>
              <a:t>All GCSEs are similar in difficulty but suit different skills and strengths.</a:t>
            </a:r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altLang="en-US" sz="1600" i="1" dirty="0"/>
          </a:p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en-US" sz="1600" b="1" i="1" dirty="0"/>
              <a:t>Do colleges or employers care about my choices?</a:t>
            </a:r>
            <a:br>
              <a:rPr lang="en-US" altLang="en-US" sz="1600" i="1" dirty="0"/>
            </a:br>
            <a:r>
              <a:rPr lang="en-US" altLang="en-US" sz="1600" i="1" dirty="0"/>
              <a:t>They mainly look at strong grades across a range of subjects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7F5829C-E26E-5015-C311-03195B3B85D8}"/>
              </a:ext>
            </a:extLst>
          </p:cNvPr>
          <p:cNvSpPr txBox="1"/>
          <p:nvPr/>
        </p:nvSpPr>
        <p:spPr>
          <a:xfrm>
            <a:off x="1679314" y="319804"/>
            <a:ext cx="473165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kern="1400" dirty="0">
                <a:solidFill>
                  <a:schemeClr val="bg1">
                    <a:lumMod val="85000"/>
                  </a:schemeClr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Frequently Asked Questions</a:t>
            </a:r>
            <a:endParaRPr lang="en-GB" sz="2000" dirty="0">
              <a:solidFill>
                <a:schemeClr val="bg1">
                  <a:lumMod val="85000"/>
                </a:schemeClr>
              </a:solidFill>
            </a:endParaRPr>
          </a:p>
        </p:txBody>
      </p:sp>
      <p:pic>
        <p:nvPicPr>
          <p:cNvPr id="8" name="Picture 7" descr="A black and white chat bubble with a question mark&#10;&#10;Description automatically generated">
            <a:extLst>
              <a:ext uri="{FF2B5EF4-FFF2-40B4-BE49-F238E27FC236}">
                <a16:creationId xmlns:a16="http://schemas.microsoft.com/office/drawing/2014/main" id="{5AF8CFB5-22D9-5B2E-3332-D98B1BE4E6DB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1117" y="1259606"/>
            <a:ext cx="1879717" cy="1573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909740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D27A1-5CC8-3605-F45E-15E629D03E3A}"/>
              </a:ext>
            </a:extLst>
          </p:cNvPr>
          <p:cNvSpPr txBox="1">
            <a:spLocks/>
          </p:cNvSpPr>
          <p:nvPr/>
        </p:nvSpPr>
        <p:spPr>
          <a:xfrm>
            <a:off x="0" y="256484"/>
            <a:ext cx="7886700" cy="97791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kern="1200">
                <a:solidFill>
                  <a:schemeClr val="bg1"/>
                </a:solidFill>
                <a:latin typeface="Times New Normal" pitchFamily="2" charset="0"/>
                <a:ea typeface="+mj-ea"/>
                <a:cs typeface="+mj-cs"/>
              </a:defRPr>
            </a:lvl1pPr>
          </a:lstStyle>
          <a:p>
            <a:pPr algn="ctr"/>
            <a:r>
              <a:rPr lang="en-GB" sz="4400" dirty="0"/>
              <a:t>Deadline: </a:t>
            </a:r>
            <a:r>
              <a:rPr lang="en-US" sz="4400" b="1" kern="1400" dirty="0">
                <a:latin typeface="Aptos" panose="020B0004020202020204" pitchFamily="34" charset="0"/>
                <a:ea typeface="Times New Roman" panose="02020603050405020304" pitchFamily="18" charset="0"/>
              </a:rPr>
              <a:t>Friday 27</a:t>
            </a:r>
            <a:r>
              <a:rPr lang="en-US" sz="4400" b="1" kern="1400" baseline="30000" dirty="0">
                <a:latin typeface="Aptos" panose="020B0004020202020204" pitchFamily="34" charset="0"/>
                <a:ea typeface="Times New Roman" panose="02020603050405020304" pitchFamily="18" charset="0"/>
              </a:rPr>
              <a:t>th</a:t>
            </a:r>
            <a:r>
              <a:rPr lang="en-US" sz="4400" b="1" kern="1400" dirty="0">
                <a:latin typeface="Aptos" panose="020B0004020202020204" pitchFamily="34" charset="0"/>
                <a:ea typeface="Times New Roman" panose="02020603050405020304" pitchFamily="18" charset="0"/>
              </a:rPr>
              <a:t> February</a:t>
            </a:r>
            <a:endParaRPr lang="en-GB" sz="4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A79FF3D-E0C6-6677-C6BC-0FE645BBB299}"/>
              </a:ext>
            </a:extLst>
          </p:cNvPr>
          <p:cNvSpPr txBox="1"/>
          <p:nvPr/>
        </p:nvSpPr>
        <p:spPr>
          <a:xfrm>
            <a:off x="4572000" y="1165874"/>
            <a:ext cx="3445726" cy="258532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b="1" dirty="0"/>
              <a:t>Key message:</a:t>
            </a:r>
            <a:r>
              <a:rPr lang="en-GB" dirty="0"/>
              <a:t> </a:t>
            </a:r>
            <a:r>
              <a:rPr lang="en-GB" i="1" dirty="0"/>
              <a:t>You are supported.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Tutors, teachers, and parents can help.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No one expects them to have their whole life planned. If in doubt choose a broad balance of subjects.</a:t>
            </a:r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73DD424F-55CA-8095-58B6-4A3683B566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176728"/>
            <a:ext cx="184731" cy="369332"/>
          </a:xfrm>
          <a:prstGeom prst="rect">
            <a:avLst/>
          </a:prstGeom>
          <a:solidFill>
            <a:srgbClr val="000000"/>
          </a:solidFill>
          <a:ln w="9525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BC68E0C-D83D-D95D-8098-DB6B8FBB0C25}"/>
              </a:ext>
            </a:extLst>
          </p:cNvPr>
          <p:cNvSpPr txBox="1"/>
          <p:nvPr/>
        </p:nvSpPr>
        <p:spPr>
          <a:xfrm>
            <a:off x="105306" y="1993842"/>
            <a:ext cx="4850780" cy="40626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/>
              <a:t>TOP TIPS in choosing:</a:t>
            </a:r>
          </a:p>
          <a:p>
            <a:endParaRPr lang="en-GB" sz="20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B050"/>
                </a:solidFill>
              </a:rPr>
              <a:t>Do I enjoy this subject?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B050"/>
                </a:solidFill>
              </a:rPr>
              <a:t>Am I reasonably good at it?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B050"/>
                </a:solidFill>
              </a:rPr>
              <a:t>Do I like how it’s assessed?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00B050"/>
                </a:solidFill>
              </a:rPr>
              <a:t>Could it be useful in the future? </a:t>
            </a:r>
          </a:p>
          <a:p>
            <a:endParaRPr lang="en-GB" sz="2000" dirty="0"/>
          </a:p>
          <a:p>
            <a:r>
              <a:rPr lang="en-GB" sz="2000" dirty="0"/>
              <a:t>What NOT to base choices on: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0000"/>
                </a:solidFill>
              </a:rPr>
              <a:t>Friends choosing it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0000"/>
                </a:solidFill>
              </a:rPr>
              <a:t>Who teaches it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rgbClr val="FF0000"/>
                </a:solidFill>
              </a:rPr>
              <a:t>Thinking something will be “easy”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DF3EFDD-DE73-2FF4-496C-8CFAB1762B17}"/>
              </a:ext>
            </a:extLst>
          </p:cNvPr>
          <p:cNvSpPr txBox="1"/>
          <p:nvPr/>
        </p:nvSpPr>
        <p:spPr>
          <a:xfrm>
            <a:off x="105306" y="5825660"/>
            <a:ext cx="5285678" cy="46166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GB" sz="2400" dirty="0"/>
              <a:t>Remember: Enjoyment + effort = success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6AB7C13-770D-1738-5376-4ADC001B0E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84814" y="3877241"/>
            <a:ext cx="2388465" cy="2980765"/>
          </a:xfrm>
          <a:prstGeom prst="rect">
            <a:avLst/>
          </a:prstGeom>
          <a:solidFill>
            <a:schemeClr val="tx1"/>
          </a:solidFill>
        </p:spPr>
      </p:pic>
    </p:spTree>
    <p:extLst>
      <p:ext uri="{BB962C8B-B14F-4D97-AF65-F5344CB8AC3E}">
        <p14:creationId xmlns:p14="http://schemas.microsoft.com/office/powerpoint/2010/main" val="1182685103"/>
      </p:ext>
    </p:extLst>
  </p:cSld>
  <p:clrMapOvr>
    <a:masterClrMapping/>
  </p:clrMapOvr>
  <p:transition spd="slow">
    <p:push dir="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D27A1-5CC8-3605-F45E-15E629D03E3A}"/>
              </a:ext>
            </a:extLst>
          </p:cNvPr>
          <p:cNvSpPr txBox="1">
            <a:spLocks/>
          </p:cNvSpPr>
          <p:nvPr/>
        </p:nvSpPr>
        <p:spPr>
          <a:xfrm>
            <a:off x="438150" y="334207"/>
            <a:ext cx="78867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000" kern="1200">
                <a:solidFill>
                  <a:schemeClr val="bg1"/>
                </a:solidFill>
                <a:latin typeface="Times New Normal" pitchFamily="2" charset="0"/>
                <a:ea typeface="+mj-ea"/>
                <a:cs typeface="+mj-cs"/>
              </a:defRPr>
            </a:lvl1pPr>
          </a:lstStyle>
          <a:p>
            <a:r>
              <a:rPr lang="en-GB" dirty="0"/>
              <a:t>Deadline: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653674F-7F9B-116A-6DED-FFEF1562FEB6}"/>
              </a:ext>
            </a:extLst>
          </p:cNvPr>
          <p:cNvSpPr txBox="1"/>
          <p:nvPr/>
        </p:nvSpPr>
        <p:spPr>
          <a:xfrm>
            <a:off x="1855924" y="3429000"/>
            <a:ext cx="2935152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600" kern="140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Enjoy the process, and remember, whatever you choose, make sure you enjoy it! </a:t>
            </a:r>
            <a:br>
              <a:rPr lang="en-US" sz="1600" kern="140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</a:br>
            <a:br>
              <a:rPr lang="en-US" sz="1600" kern="140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</a:br>
            <a:r>
              <a:rPr lang="en-US" sz="1600" kern="140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If you enjoy something, you are far, far more likely to be brilliant at it!</a:t>
            </a:r>
            <a:endParaRPr lang="en-GB" sz="1200" kern="14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4FA7EEC-DB9B-7C29-7B47-292492FC5EDE}"/>
              </a:ext>
            </a:extLst>
          </p:cNvPr>
          <p:cNvSpPr txBox="1"/>
          <p:nvPr/>
        </p:nvSpPr>
        <p:spPr>
          <a:xfrm>
            <a:off x="438150" y="1748722"/>
            <a:ext cx="3933826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kern="140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Friday 27</a:t>
            </a:r>
            <a:r>
              <a:rPr lang="en-US" sz="4000" b="1" kern="1400" baseline="3000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th</a:t>
            </a:r>
            <a:r>
              <a:rPr lang="en-US" sz="4000" b="1" kern="140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 February 2026</a:t>
            </a:r>
            <a:endParaRPr lang="en-GB" sz="3200" b="1" kern="14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" name="Picture 10" descr="A white line drawing of a clock&#10;&#10;Description automatically generated">
            <a:extLst>
              <a:ext uri="{FF2B5EF4-FFF2-40B4-BE49-F238E27FC236}">
                <a16:creationId xmlns:a16="http://schemas.microsoft.com/office/drawing/2014/main" id="{005B207B-69E5-59F2-0629-5074779978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40" y="3499870"/>
            <a:ext cx="1493289" cy="167415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E0FF7D6-D508-69A3-43E4-9391BE69FFA6}"/>
              </a:ext>
            </a:extLst>
          </p:cNvPr>
          <p:cNvSpPr txBox="1"/>
          <p:nvPr/>
        </p:nvSpPr>
        <p:spPr>
          <a:xfrm>
            <a:off x="5755812" y="334207"/>
            <a:ext cx="280035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kern="1400" dirty="0">
                <a:solidFill>
                  <a:schemeClr val="bg1"/>
                </a:solidFill>
                <a:latin typeface="Aptos" panose="020B0004020202020204" pitchFamily="34" charset="0"/>
                <a:ea typeface="Times New Roman" panose="02020603050405020304" pitchFamily="18" charset="0"/>
              </a:rPr>
              <a:t>Options Website</a:t>
            </a:r>
            <a:endParaRPr lang="en-GB" b="1" kern="14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8903671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978c16f-ad14-4dcb-bbce-95af34dd1ecb" xsi:nil="true"/>
    <n756eb0fc5d244fda55b2048541d6325 xmlns="3978c16f-ad14-4dcb-bbce-95af34dd1ecb">
      <Terms xmlns="http://schemas.microsoft.com/office/infopath/2007/PartnerControls"/>
    </n756eb0fc5d244fda55b2048541d6325>
    <lcf76f155ced4ddcb4097134ff3c332f xmlns="80665735-e284-4cae-b6f4-abe78501135a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50B8E9C5A144B4490D8A42E3C601CE6" ma:contentTypeVersion="20" ma:contentTypeDescription="Create a new document." ma:contentTypeScope="" ma:versionID="4a6fa1dae4b96f860c30f80ee7c2f9a6">
  <xsd:schema xmlns:xsd="http://www.w3.org/2001/XMLSchema" xmlns:xs="http://www.w3.org/2001/XMLSchema" xmlns:p="http://schemas.microsoft.com/office/2006/metadata/properties" xmlns:ns2="3978c16f-ad14-4dcb-bbce-95af34dd1ecb" xmlns:ns3="80665735-e284-4cae-b6f4-abe78501135a" targetNamespace="http://schemas.microsoft.com/office/2006/metadata/properties" ma:root="true" ma:fieldsID="4e2579695fb8d2a2184b20db344fd6a9" ns2:_="" ns3:_="">
    <xsd:import namespace="3978c16f-ad14-4dcb-bbce-95af34dd1ecb"/>
    <xsd:import namespace="80665735-e284-4cae-b6f4-abe78501135a"/>
    <xsd:element name="properties">
      <xsd:complexType>
        <xsd:sequence>
          <xsd:element name="documentManagement">
            <xsd:complexType>
              <xsd:all>
                <xsd:element ref="ns2:n756eb0fc5d244fda55b2048541d6325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MediaServiceLocation" minOccurs="0"/>
                <xsd:element ref="ns2:SharedWithUsers" minOccurs="0"/>
                <xsd:element ref="ns2:SharedWithDetails" minOccurs="0"/>
                <xsd:element ref="ns3:lcf76f155ced4ddcb4097134ff3c332f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978c16f-ad14-4dcb-bbce-95af34dd1ecb" elementFormDefault="qualified">
    <xsd:import namespace="http://schemas.microsoft.com/office/2006/documentManagement/types"/>
    <xsd:import namespace="http://schemas.microsoft.com/office/infopath/2007/PartnerControls"/>
    <xsd:element name="n756eb0fc5d244fda55b2048541d6325" ma:index="9" nillable="true" ma:taxonomy="true" ma:internalName="n756eb0fc5d244fda55b2048541d6325" ma:taxonomyFieldName="Staff_x0020_Category" ma:displayName="Staff Category" ma:fieldId="{7756eb0f-c5d2-44fd-a55b-2048541d6325}" ma:sspId="ee8b4e35-6bce-4b93-87d1-289a894d5b12" ma:termSetId="f5ce7022-2bd0-4a5c-9a12-1277d2b4be09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0" nillable="true" ma:displayName="Taxonomy Catch All Column" ma:hidden="true" ma:list="{448d9f7a-d4fa-4147-8d78-507cd50ada69}" ma:internalName="TaxCatchAll" ma:showField="CatchAllData" ma:web="3978c16f-ad14-4dcb-bbce-95af34dd1ec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0665735-e284-4cae-b6f4-abe78501135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ee8b4e35-6bce-4b93-87d1-289a894d5b1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3FECEA2-D93D-4DCE-9FA7-1FC8EA96215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D4FB4FF-D636-4F5B-9217-50E0F9F11404}">
  <ds:schemaRefs>
    <ds:schemaRef ds:uri="http://www.w3.org/XML/1998/namespace"/>
    <ds:schemaRef ds:uri="http://purl.org/dc/terms/"/>
    <ds:schemaRef ds:uri="3978c16f-ad14-4dcb-bbce-95af34dd1ecb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80665735-e284-4cae-b6f4-abe78501135a"/>
  </ds:schemaRefs>
</ds:datastoreItem>
</file>

<file path=customXml/itemProps3.xml><?xml version="1.0" encoding="utf-8"?>
<ds:datastoreItem xmlns:ds="http://schemas.openxmlformats.org/officeDocument/2006/customXml" ds:itemID="{48A65F43-D1ED-41EF-90B6-BB67439A32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978c16f-ad14-4dcb-bbce-95af34dd1ecb"/>
    <ds:schemaRef ds:uri="80665735-e284-4cae-b6f4-abe78501135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4616</TotalTime>
  <Words>1917</Words>
  <Application>Microsoft Office PowerPoint</Application>
  <PresentationFormat>On-screen Show (4:3)</PresentationFormat>
  <Paragraphs>418</Paragraphs>
  <Slides>18</Slides>
  <Notes>18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7" baseType="lpstr">
      <vt:lpstr>Neucha</vt:lpstr>
      <vt:lpstr>Times New Normal</vt:lpstr>
      <vt:lpstr>Calibri</vt:lpstr>
      <vt:lpstr>Arial</vt:lpstr>
      <vt:lpstr>Aptos</vt:lpstr>
      <vt:lpstr>Wingdings</vt:lpstr>
      <vt:lpstr>Times New Roman</vt:lpstr>
      <vt:lpstr>Symbol</vt:lpstr>
      <vt:lpstr>Office Theme</vt:lpstr>
      <vt:lpstr>Options ‘26</vt:lpstr>
      <vt:lpstr>PowerPoint Presentation</vt:lpstr>
      <vt:lpstr>Why GCSE Options Matter</vt:lpstr>
      <vt:lpstr>Education &amp; Employment</vt:lpstr>
      <vt:lpstr>Gaining a Qualification</vt:lpstr>
      <vt:lpstr>Academic vs. Vocational</vt:lpstr>
      <vt:lpstr>Qualifications Framework</vt:lpstr>
      <vt:lpstr>Grading Structure</vt:lpstr>
      <vt:lpstr>Core Curriculum- (What everyone studies)</vt:lpstr>
      <vt:lpstr>Options</vt:lpstr>
      <vt:lpstr>Science</vt:lpstr>
      <vt:lpstr>Pathway One Options</vt:lpstr>
      <vt:lpstr>Pathway Two Options</vt:lpstr>
      <vt:lpstr>www.fernwood.school/parents/options</vt:lpstr>
      <vt:lpstr>Entering Options</vt:lpstr>
      <vt:lpstr>FAQ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Hello!</dc:title>
  <dc:creator>D Jones</dc:creator>
  <cp:lastModifiedBy>C Foulk</cp:lastModifiedBy>
  <cp:revision>29</cp:revision>
  <cp:lastPrinted>2026-02-10T11:39:12Z</cp:lastPrinted>
  <dcterms:created xsi:type="dcterms:W3CDTF">2022-11-24T14:49:45Z</dcterms:created>
  <dcterms:modified xsi:type="dcterms:W3CDTF">2026-02-13T11:16:37Z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0x010100D50B8E9C5A144B4490D8A42E3C601CE6</vt:lpwstr>
  </property>
  <property fmtid="{D5CDD505-2E9C-101B-9397-08002B2CF9AE}" pid="3" name="Staff Category">
    <vt:lpwstr/>
  </property>
  <property fmtid="{D5CDD505-2E9C-101B-9397-08002B2CF9AE}" pid="4" name="MediaServiceImageTags">
    <vt:lpwstr/>
  </property>
  <property fmtid="{D5CDD505-2E9C-101B-9397-08002B2CF9AE}" pid="5" name="Staff_x0020_Category">
    <vt:lpwstr/>
  </property>
</Properties>
</file>